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1" r:id="rId3"/>
    <p:sldId id="269" r:id="rId4"/>
    <p:sldId id="270" r:id="rId5"/>
    <p:sldId id="272" r:id="rId6"/>
    <p:sldId id="257" r:id="rId7"/>
    <p:sldId id="275" r:id="rId8"/>
    <p:sldId id="258" r:id="rId9"/>
    <p:sldId id="259" r:id="rId10"/>
    <p:sldId id="260" r:id="rId11"/>
    <p:sldId id="279" r:id="rId12"/>
    <p:sldId id="280" r:id="rId13"/>
    <p:sldId id="261" r:id="rId14"/>
    <p:sldId id="267" r:id="rId15"/>
    <p:sldId id="265" r:id="rId16"/>
    <p:sldId id="268" r:id="rId17"/>
    <p:sldId id="276" r:id="rId18"/>
    <p:sldId id="262" r:id="rId19"/>
    <p:sldId id="263" r:id="rId20"/>
    <p:sldId id="277" r:id="rId21"/>
    <p:sldId id="273" r:id="rId22"/>
    <p:sldId id="278" r:id="rId23"/>
    <p:sldId id="274" r:id="rId24"/>
    <p:sldId id="281" r:id="rId25"/>
    <p:sldId id="282" r:id="rId26"/>
    <p:sldId id="284" r:id="rId27"/>
    <p:sldId id="283" r:id="rId28"/>
    <p:sldId id="285" r:id="rId29"/>
    <p:sldId id="286" r:id="rId30"/>
    <p:sldId id="287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35" autoAdjust="0"/>
  </p:normalViewPr>
  <p:slideViewPr>
    <p:cSldViewPr snapToGrid="0">
      <p:cViewPr varScale="1">
        <p:scale>
          <a:sx n="83" d="100"/>
          <a:sy n="83" d="100"/>
        </p:scale>
        <p:origin x="4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/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982E7B9-393C-446A-B868-3225692A2B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B50046D-788B-4BD6-A2F3-3E91D08D507E}">
      <dgm:prSet phldrT="[文本]"/>
      <dgm:spPr/>
      <dgm:t>
        <a:bodyPr/>
        <a:lstStyle/>
        <a:p>
          <a:r>
            <a:rPr lang="zh-CN" altLang="en-US" dirty="0" smtClean="0"/>
            <a:t>第一部分</a:t>
          </a:r>
          <a:endParaRPr lang="zh-CN" altLang="en-US" dirty="0"/>
        </a:p>
      </dgm:t>
    </dgm:pt>
    <dgm:pt modelId="{C6EC46FF-F766-4DB6-B1CD-E1AAA7C371C4}" type="par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4EF3A707-A7A8-4808-87F1-0CBF60594F8E}" type="sibTrans" cxnId="{B8D1D8B4-B059-4E42-B42B-6EF6907EA500}">
      <dgm:prSet/>
      <dgm:spPr/>
      <dgm:t>
        <a:bodyPr/>
        <a:lstStyle/>
        <a:p>
          <a:endParaRPr lang="zh-CN" altLang="en-US"/>
        </a:p>
      </dgm:t>
    </dgm:pt>
    <dgm:pt modelId="{60B60E23-6E4E-407F-B85E-D9881A475F60}">
      <dgm:prSet phldrT="[文本]"/>
      <dgm:spPr/>
      <dgm:t>
        <a:bodyPr/>
        <a:lstStyle/>
        <a:p>
          <a:r>
            <a:rPr lang="zh-CN" altLang="en-US" dirty="0" smtClean="0"/>
            <a:t>第三部分</a:t>
          </a:r>
          <a:endParaRPr lang="zh-CN" altLang="en-US" dirty="0"/>
        </a:p>
      </dgm:t>
    </dgm:pt>
    <dgm:pt modelId="{0AEDCB28-B3FC-43B4-A5E3-14554B946B61}" type="par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4D0F6C77-3E9C-4F2C-A856-C490A75F7D5F}" type="sibTrans" cxnId="{C67B728A-18DE-4A72-A954-3DF75BA9EF32}">
      <dgm:prSet/>
      <dgm:spPr/>
      <dgm:t>
        <a:bodyPr/>
        <a:lstStyle/>
        <a:p>
          <a:endParaRPr lang="zh-CN" altLang="en-US"/>
        </a:p>
      </dgm:t>
    </dgm:pt>
    <dgm:pt modelId="{D5F45D29-FBD4-41DD-800B-D6B5495B67A6}">
      <dgm:prSet phldrT="[文本]"/>
      <dgm:spPr/>
      <dgm:t>
        <a:bodyPr/>
        <a:lstStyle/>
        <a:p>
          <a:r>
            <a:rPr lang="zh-CN" altLang="en-US" dirty="0" smtClean="0"/>
            <a:t>第四部分</a:t>
          </a:r>
          <a:endParaRPr lang="zh-CN" altLang="en-US" dirty="0"/>
        </a:p>
      </dgm:t>
    </dgm:pt>
    <dgm:pt modelId="{594F3A47-DBA2-4B90-88A8-9DB409C7FB1B}" type="par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961A5643-D233-429A-804D-4FFF9E61CA4E}" type="sibTrans" cxnId="{82730BFC-73A6-4AAA-859E-D63E7582F5C3}">
      <dgm:prSet/>
      <dgm:spPr/>
      <dgm:t>
        <a:bodyPr/>
        <a:lstStyle/>
        <a:p>
          <a:endParaRPr lang="zh-CN" altLang="en-US"/>
        </a:p>
      </dgm:t>
    </dgm:pt>
    <dgm:pt modelId="{CB4130AF-C34E-41F6-A9D8-857EB96E3FC4}">
      <dgm:prSet phldrT="[文本]"/>
      <dgm:spPr>
        <a:solidFill>
          <a:srgbClr val="00B0F0"/>
        </a:solidFill>
      </dgm:spPr>
      <dgm:t>
        <a:bodyPr/>
        <a:lstStyle/>
        <a:p>
          <a:r>
            <a:rPr lang="zh-CN" altLang="en-US" dirty="0" smtClean="0"/>
            <a:t>第二部分</a:t>
          </a:r>
          <a:endParaRPr lang="zh-CN" altLang="en-US" dirty="0"/>
        </a:p>
      </dgm:t>
    </dgm:pt>
    <dgm:pt modelId="{712BBC4A-71FD-4C7F-8BD7-5DBECE1E6005}" type="par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F06864E0-5BC0-4994-9709-BD7BB32FA894}" type="sibTrans" cxnId="{AE42133A-0268-4F58-B921-BE6355940847}">
      <dgm:prSet/>
      <dgm:spPr/>
      <dgm:t>
        <a:bodyPr/>
        <a:lstStyle/>
        <a:p>
          <a:endParaRPr lang="zh-CN" altLang="en-US"/>
        </a:p>
      </dgm:t>
    </dgm:pt>
    <dgm:pt modelId="{964E703C-4E8C-4F3D-97D1-30A20012739A}" type="pres">
      <dgm:prSet presAssocID="{4982E7B9-393C-446A-B868-3225692A2B68}" presName="Name0" presStyleCnt="0">
        <dgm:presLayoutVars>
          <dgm:dir/>
          <dgm:resizeHandles val="exact"/>
        </dgm:presLayoutVars>
      </dgm:prSet>
      <dgm:spPr/>
    </dgm:pt>
    <dgm:pt modelId="{1CF4523D-0ED1-455D-9399-3194D9EAFC32}" type="pres">
      <dgm:prSet presAssocID="{EB50046D-788B-4BD6-A2F3-3E91D08D507E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06A136-222C-4821-96A6-2A348A3C70A2}" type="pres">
      <dgm:prSet presAssocID="{4EF3A707-A7A8-4808-87F1-0CBF60594F8E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2DD83ED-E236-45CF-B2AC-731129148BE9}" type="pres">
      <dgm:prSet presAssocID="{4EF3A707-A7A8-4808-87F1-0CBF60594F8E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7BD513CC-2B70-40BE-AB8E-2C53908A813D}" type="pres">
      <dgm:prSet presAssocID="{CB4130AF-C34E-41F6-A9D8-857EB96E3F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4378041-DC71-4D22-8E4B-125FE8972B50}" type="pres">
      <dgm:prSet presAssocID="{F06864E0-5BC0-4994-9709-BD7BB32FA89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AE8508B-A6AF-4A00-952A-6833349E5BE0}" type="pres">
      <dgm:prSet presAssocID="{F06864E0-5BC0-4994-9709-BD7BB32FA894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4EDC47AE-0D5E-423F-8022-29390D351195}" type="pres">
      <dgm:prSet presAssocID="{60B60E23-6E4E-407F-B85E-D9881A475F6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D778B-AF11-402D-9C34-0B63FACF9E1B}" type="pres">
      <dgm:prSet presAssocID="{4D0F6C77-3E9C-4F2C-A856-C490A75F7D5F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A29E33CC-5FF5-409D-B4EB-EE9D8211E277}" type="pres">
      <dgm:prSet presAssocID="{4D0F6C77-3E9C-4F2C-A856-C490A75F7D5F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  <dgm:pt modelId="{FBF22977-56B9-4F58-8148-E198416E40AF}" type="pres">
      <dgm:prSet presAssocID="{D5F45D29-FBD4-41DD-800B-D6B5495B67A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B95ACB3-370E-4197-814D-C0945066936B}" type="presOf" srcId="{60B60E23-6E4E-407F-B85E-D9881A475F60}" destId="{4EDC47AE-0D5E-423F-8022-29390D351195}" srcOrd="0" destOrd="0" presId="urn:microsoft.com/office/officeart/2005/8/layout/process1"/>
    <dgm:cxn modelId="{0300BF6B-F2B6-4A71-AAB0-3E883CFDE1DB}" type="presOf" srcId="{4D0F6C77-3E9C-4F2C-A856-C490A75F7D5F}" destId="{6B5D778B-AF11-402D-9C34-0B63FACF9E1B}" srcOrd="0" destOrd="0" presId="urn:microsoft.com/office/officeart/2005/8/layout/process1"/>
    <dgm:cxn modelId="{03D7B17B-3F11-4408-A61A-9CA4E9940B2E}" type="presOf" srcId="{EB50046D-788B-4BD6-A2F3-3E91D08D507E}" destId="{1CF4523D-0ED1-455D-9399-3194D9EAFC32}" srcOrd="0" destOrd="0" presId="urn:microsoft.com/office/officeart/2005/8/layout/process1"/>
    <dgm:cxn modelId="{6C99EC54-DD61-41D5-A61B-44E0E24161BC}" type="presOf" srcId="{CB4130AF-C34E-41F6-A9D8-857EB96E3FC4}" destId="{7BD513CC-2B70-40BE-AB8E-2C53908A813D}" srcOrd="0" destOrd="0" presId="urn:microsoft.com/office/officeart/2005/8/layout/process1"/>
    <dgm:cxn modelId="{98E22585-0098-4E51-BAD0-29119EA47653}" type="presOf" srcId="{4982E7B9-393C-446A-B868-3225692A2B68}" destId="{964E703C-4E8C-4F3D-97D1-30A20012739A}" srcOrd="0" destOrd="0" presId="urn:microsoft.com/office/officeart/2005/8/layout/process1"/>
    <dgm:cxn modelId="{510CA856-F15C-4410-A585-6D31285F7600}" type="presOf" srcId="{F06864E0-5BC0-4994-9709-BD7BB32FA894}" destId="{F4378041-DC71-4D22-8E4B-125FE8972B50}" srcOrd="0" destOrd="0" presId="urn:microsoft.com/office/officeart/2005/8/layout/process1"/>
    <dgm:cxn modelId="{AE42133A-0268-4F58-B921-BE6355940847}" srcId="{4982E7B9-393C-446A-B868-3225692A2B68}" destId="{CB4130AF-C34E-41F6-A9D8-857EB96E3FC4}" srcOrd="1" destOrd="0" parTransId="{712BBC4A-71FD-4C7F-8BD7-5DBECE1E6005}" sibTransId="{F06864E0-5BC0-4994-9709-BD7BB32FA894}"/>
    <dgm:cxn modelId="{B8D1D8B4-B059-4E42-B42B-6EF6907EA500}" srcId="{4982E7B9-393C-446A-B868-3225692A2B68}" destId="{EB50046D-788B-4BD6-A2F3-3E91D08D507E}" srcOrd="0" destOrd="0" parTransId="{C6EC46FF-F766-4DB6-B1CD-E1AAA7C371C4}" sibTransId="{4EF3A707-A7A8-4808-87F1-0CBF60594F8E}"/>
    <dgm:cxn modelId="{7CA550D1-96ED-47C4-9C45-3FB23B04874C}" type="presOf" srcId="{F06864E0-5BC0-4994-9709-BD7BB32FA894}" destId="{EAE8508B-A6AF-4A00-952A-6833349E5BE0}" srcOrd="1" destOrd="0" presId="urn:microsoft.com/office/officeart/2005/8/layout/process1"/>
    <dgm:cxn modelId="{C67B728A-18DE-4A72-A954-3DF75BA9EF32}" srcId="{4982E7B9-393C-446A-B868-3225692A2B68}" destId="{60B60E23-6E4E-407F-B85E-D9881A475F60}" srcOrd="2" destOrd="0" parTransId="{0AEDCB28-B3FC-43B4-A5E3-14554B946B61}" sibTransId="{4D0F6C77-3E9C-4F2C-A856-C490A75F7D5F}"/>
    <dgm:cxn modelId="{A94C36C6-D98C-4AB3-A73A-416CAD79EAB2}" type="presOf" srcId="{D5F45D29-FBD4-41DD-800B-D6B5495B67A6}" destId="{FBF22977-56B9-4F58-8148-E198416E40AF}" srcOrd="0" destOrd="0" presId="urn:microsoft.com/office/officeart/2005/8/layout/process1"/>
    <dgm:cxn modelId="{1125D7C3-9845-4855-9057-092C9713CFE1}" type="presOf" srcId="{4EF3A707-A7A8-4808-87F1-0CBF60594F8E}" destId="{02DD83ED-E236-45CF-B2AC-731129148BE9}" srcOrd="1" destOrd="0" presId="urn:microsoft.com/office/officeart/2005/8/layout/process1"/>
    <dgm:cxn modelId="{BDB70258-2F68-4796-AE58-DB750A99681F}" type="presOf" srcId="{4EF3A707-A7A8-4808-87F1-0CBF60594F8E}" destId="{D406A136-222C-4821-96A6-2A348A3C70A2}" srcOrd="0" destOrd="0" presId="urn:microsoft.com/office/officeart/2005/8/layout/process1"/>
    <dgm:cxn modelId="{0477910A-A53C-44FD-98FA-0208604D7D48}" type="presOf" srcId="{4D0F6C77-3E9C-4F2C-A856-C490A75F7D5F}" destId="{A29E33CC-5FF5-409D-B4EB-EE9D8211E277}" srcOrd="1" destOrd="0" presId="urn:microsoft.com/office/officeart/2005/8/layout/process1"/>
    <dgm:cxn modelId="{82730BFC-73A6-4AAA-859E-D63E7582F5C3}" srcId="{4982E7B9-393C-446A-B868-3225692A2B68}" destId="{D5F45D29-FBD4-41DD-800B-D6B5495B67A6}" srcOrd="3" destOrd="0" parTransId="{594F3A47-DBA2-4B90-88A8-9DB409C7FB1B}" sibTransId="{961A5643-D233-429A-804D-4FFF9E61CA4E}"/>
    <dgm:cxn modelId="{6DB3ADF8-93DF-44AE-9B79-A5D4B9ED548A}" type="presParOf" srcId="{964E703C-4E8C-4F3D-97D1-30A20012739A}" destId="{1CF4523D-0ED1-455D-9399-3194D9EAFC32}" srcOrd="0" destOrd="0" presId="urn:microsoft.com/office/officeart/2005/8/layout/process1"/>
    <dgm:cxn modelId="{C699C764-ED7D-4943-B499-14AE0E9F1628}" type="presParOf" srcId="{964E703C-4E8C-4F3D-97D1-30A20012739A}" destId="{D406A136-222C-4821-96A6-2A348A3C70A2}" srcOrd="1" destOrd="0" presId="urn:microsoft.com/office/officeart/2005/8/layout/process1"/>
    <dgm:cxn modelId="{0FFC4EEC-9190-49CE-81AD-A06E31165A03}" type="presParOf" srcId="{D406A136-222C-4821-96A6-2A348A3C70A2}" destId="{02DD83ED-E236-45CF-B2AC-731129148BE9}" srcOrd="0" destOrd="0" presId="urn:microsoft.com/office/officeart/2005/8/layout/process1"/>
    <dgm:cxn modelId="{FBC89B77-8E9D-4980-A305-767865EC4715}" type="presParOf" srcId="{964E703C-4E8C-4F3D-97D1-30A20012739A}" destId="{7BD513CC-2B70-40BE-AB8E-2C53908A813D}" srcOrd="2" destOrd="0" presId="urn:microsoft.com/office/officeart/2005/8/layout/process1"/>
    <dgm:cxn modelId="{B45D058C-2702-4E87-8F11-A5159572D360}" type="presParOf" srcId="{964E703C-4E8C-4F3D-97D1-30A20012739A}" destId="{F4378041-DC71-4D22-8E4B-125FE8972B50}" srcOrd="3" destOrd="0" presId="urn:microsoft.com/office/officeart/2005/8/layout/process1"/>
    <dgm:cxn modelId="{8E273422-B1AC-4078-BEE0-3818A9F85207}" type="presParOf" srcId="{F4378041-DC71-4D22-8E4B-125FE8972B50}" destId="{EAE8508B-A6AF-4A00-952A-6833349E5BE0}" srcOrd="0" destOrd="0" presId="urn:microsoft.com/office/officeart/2005/8/layout/process1"/>
    <dgm:cxn modelId="{E883B382-7E0E-4296-A3C5-22F8156846F5}" type="presParOf" srcId="{964E703C-4E8C-4F3D-97D1-30A20012739A}" destId="{4EDC47AE-0D5E-423F-8022-29390D351195}" srcOrd="4" destOrd="0" presId="urn:microsoft.com/office/officeart/2005/8/layout/process1"/>
    <dgm:cxn modelId="{53FD092D-4E0E-4CCC-A97E-54F8B9343817}" type="presParOf" srcId="{964E703C-4E8C-4F3D-97D1-30A20012739A}" destId="{6B5D778B-AF11-402D-9C34-0B63FACF9E1B}" srcOrd="5" destOrd="0" presId="urn:microsoft.com/office/officeart/2005/8/layout/process1"/>
    <dgm:cxn modelId="{5F6114F7-0A18-4AC5-BF70-B6F36E7EE0D4}" type="presParOf" srcId="{6B5D778B-AF11-402D-9C34-0B63FACF9E1B}" destId="{A29E33CC-5FF5-409D-B4EB-EE9D8211E277}" srcOrd="0" destOrd="0" presId="urn:microsoft.com/office/officeart/2005/8/layout/process1"/>
    <dgm:cxn modelId="{89467CD9-F952-4D05-9467-4CBFF531FB0C}" type="presParOf" srcId="{964E703C-4E8C-4F3D-97D1-30A20012739A}" destId="{FBF22977-56B9-4F58-8148-E198416E40A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4523D-0ED1-455D-9399-3194D9EAFC32}">
      <dsp:nvSpPr>
        <dsp:cNvPr id="0" name=""/>
        <dsp:cNvSpPr/>
      </dsp:nvSpPr>
      <dsp:spPr>
        <a:xfrm>
          <a:off x="2407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第一部分</a:t>
          </a:r>
          <a:endParaRPr lang="zh-CN" altLang="en-US" sz="1700" kern="1200" dirty="0"/>
        </a:p>
      </dsp:txBody>
      <dsp:txXfrm>
        <a:off x="14871" y="12464"/>
        <a:ext cx="1027705" cy="400624"/>
      </dsp:txXfrm>
    </dsp:sp>
    <dsp:sp modelId="{D406A136-222C-4821-96A6-2A348A3C70A2}">
      <dsp:nvSpPr>
        <dsp:cNvPr id="0" name=""/>
        <dsp:cNvSpPr/>
      </dsp:nvSpPr>
      <dsp:spPr>
        <a:xfrm>
          <a:off x="1160304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1160304" y="134460"/>
        <a:ext cx="156211" cy="156631"/>
      </dsp:txXfrm>
    </dsp:sp>
    <dsp:sp modelId="{7BD513CC-2B70-40BE-AB8E-2C53908A813D}">
      <dsp:nvSpPr>
        <dsp:cNvPr id="0" name=""/>
        <dsp:cNvSpPr/>
      </dsp:nvSpPr>
      <dsp:spPr>
        <a:xfrm>
          <a:off x="1476094" y="0"/>
          <a:ext cx="1052633" cy="425552"/>
        </a:xfrm>
        <a:prstGeom prst="roundRect">
          <a:avLst>
            <a:gd name="adj" fmla="val 1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第二部分</a:t>
          </a:r>
          <a:endParaRPr lang="zh-CN" altLang="en-US" sz="1700" kern="1200" dirty="0"/>
        </a:p>
      </dsp:txBody>
      <dsp:txXfrm>
        <a:off x="1488558" y="12464"/>
        <a:ext cx="1027705" cy="400624"/>
      </dsp:txXfrm>
    </dsp:sp>
    <dsp:sp modelId="{F4378041-DC71-4D22-8E4B-125FE8972B50}">
      <dsp:nvSpPr>
        <dsp:cNvPr id="0" name=""/>
        <dsp:cNvSpPr/>
      </dsp:nvSpPr>
      <dsp:spPr>
        <a:xfrm>
          <a:off x="2633991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2633991" y="134460"/>
        <a:ext cx="156211" cy="156631"/>
      </dsp:txXfrm>
    </dsp:sp>
    <dsp:sp modelId="{4EDC47AE-0D5E-423F-8022-29390D351195}">
      <dsp:nvSpPr>
        <dsp:cNvPr id="0" name=""/>
        <dsp:cNvSpPr/>
      </dsp:nvSpPr>
      <dsp:spPr>
        <a:xfrm>
          <a:off x="2949781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第三部分</a:t>
          </a:r>
          <a:endParaRPr lang="zh-CN" altLang="en-US" sz="1700" kern="1200" dirty="0"/>
        </a:p>
      </dsp:txBody>
      <dsp:txXfrm>
        <a:off x="2962245" y="12464"/>
        <a:ext cx="1027705" cy="400624"/>
      </dsp:txXfrm>
    </dsp:sp>
    <dsp:sp modelId="{6B5D778B-AF11-402D-9C34-0B63FACF9E1B}">
      <dsp:nvSpPr>
        <dsp:cNvPr id="0" name=""/>
        <dsp:cNvSpPr/>
      </dsp:nvSpPr>
      <dsp:spPr>
        <a:xfrm>
          <a:off x="4107677" y="82249"/>
          <a:ext cx="223158" cy="26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100" kern="1200"/>
        </a:p>
      </dsp:txBody>
      <dsp:txXfrm>
        <a:off x="4107677" y="134460"/>
        <a:ext cx="156211" cy="156631"/>
      </dsp:txXfrm>
    </dsp:sp>
    <dsp:sp modelId="{FBF22977-56B9-4F58-8148-E198416E40AF}">
      <dsp:nvSpPr>
        <dsp:cNvPr id="0" name=""/>
        <dsp:cNvSpPr/>
      </dsp:nvSpPr>
      <dsp:spPr>
        <a:xfrm>
          <a:off x="4423468" y="0"/>
          <a:ext cx="1052633" cy="4255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第四部分</a:t>
          </a:r>
          <a:endParaRPr lang="zh-CN" altLang="en-US" sz="1700" kern="1200" dirty="0"/>
        </a:p>
      </dsp:txBody>
      <dsp:txXfrm>
        <a:off x="4435932" y="12464"/>
        <a:ext cx="1027705" cy="400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26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5909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305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1198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17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433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3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05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2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14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97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33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11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13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17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340BC-220D-458C-8A54-D798291E717C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173A935-1331-4F0A-BF4B-50AD375686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36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4.em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6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第一次编程实验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17</a:t>
            </a:r>
            <a:r>
              <a:rPr lang="zh-CN" altLang="en-US" dirty="0" smtClean="0"/>
              <a:t>组全体成员</a:t>
            </a:r>
            <a:endParaRPr lang="en-US" altLang="zh-CN" dirty="0" smtClean="0"/>
          </a:p>
          <a:p>
            <a:r>
              <a:rPr lang="zh-CN" altLang="en-US" dirty="0" smtClean="0"/>
              <a:t>无</a:t>
            </a:r>
            <a:r>
              <a:rPr lang="en-US" altLang="zh-CN" dirty="0" smtClean="0"/>
              <a:t>73 </a:t>
            </a:r>
            <a:r>
              <a:rPr lang="zh-CN" altLang="en-US" dirty="0" smtClean="0"/>
              <a:t>雷城乐阳、王传瑞、曾睿     无</a:t>
            </a:r>
            <a:r>
              <a:rPr lang="en-US" altLang="zh-CN" dirty="0" smtClean="0"/>
              <a:t>78 </a:t>
            </a:r>
            <a:r>
              <a:rPr lang="zh-CN" altLang="en-US" dirty="0" smtClean="0"/>
              <a:t>辜俊皓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8486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0816" y="1074692"/>
            <a:ext cx="12384001" cy="61888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/>
              <a:t>=π/6</a:t>
            </a:r>
            <a:r>
              <a:rPr lang="zh-CN" altLang="en-US" sz="3200" dirty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610039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677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4607" y="1080294"/>
            <a:ext cx="11741771" cy="60413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/>
              <a:t>σ=0.1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0085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收端星座图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91597" y="4918229"/>
            <a:ext cx="521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3200" dirty="0"/>
              <a:t>Φ</a:t>
            </a:r>
            <a:r>
              <a:rPr lang="en-US" altLang="zh-CN" sz="3200" dirty="0" smtClean="0"/>
              <a:t>=π/3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σ=0.2</a:t>
            </a:r>
            <a:endParaRPr lang="zh-CN" altLang="en-US" sz="3200" dirty="0"/>
          </a:p>
        </p:txBody>
      </p:sp>
      <p:graphicFrame>
        <p:nvGraphicFramePr>
          <p:cNvPr id="8" name="图示 7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8158" y="1185583"/>
            <a:ext cx="11171556" cy="5830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086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信道模块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电平映射后的符号序列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 mode: 1</a:t>
            </a:r>
            <a:r>
              <a:rPr lang="zh-CN" altLang="en-US" dirty="0"/>
              <a:t>表示场景</a:t>
            </a:r>
            <a:r>
              <a:rPr lang="en-US" altLang="zh-CN" dirty="0"/>
              <a:t>1:</a:t>
            </a:r>
            <a:r>
              <a:rPr lang="zh-CN" altLang="en-US" dirty="0"/>
              <a:t>即依次通信过程中</a:t>
            </a:r>
            <a:r>
              <a:rPr lang="en-US" altLang="zh-CN" dirty="0"/>
              <a:t>φ</a:t>
            </a:r>
            <a:r>
              <a:rPr lang="zh-CN" altLang="en-US" dirty="0"/>
              <a:t>不变，每次通信有独立的</a:t>
            </a:r>
            <a:r>
              <a:rPr lang="en-US" altLang="zh-CN" dirty="0"/>
              <a:t>φ;2</a:t>
            </a:r>
            <a:r>
              <a:rPr lang="zh-CN" altLang="en-US" dirty="0"/>
              <a:t>表示场景</a:t>
            </a:r>
            <a:r>
              <a:rPr lang="en-US" altLang="zh-CN" dirty="0"/>
              <a:t>2:</a:t>
            </a:r>
            <a:r>
              <a:rPr lang="zh-CN" altLang="en-US" dirty="0"/>
              <a:t>即在一次通信过程中，每次信道使用</a:t>
            </a:r>
            <a:r>
              <a:rPr lang="en-US" altLang="zh-CN" dirty="0"/>
              <a:t>φ</a:t>
            </a:r>
            <a:r>
              <a:rPr lang="zh-CN" altLang="en-US" dirty="0"/>
              <a:t>均独立变化</a:t>
            </a:r>
          </a:p>
          <a:p>
            <a:pPr lvl="1"/>
            <a:r>
              <a:rPr lang="en-US" altLang="zh-CN" dirty="0"/>
              <a:t>3. theta: </a:t>
            </a:r>
            <a:r>
              <a:rPr lang="zh-CN" altLang="en-US" dirty="0"/>
              <a:t>即</a:t>
            </a:r>
            <a:r>
              <a:rPr lang="en-US" altLang="zh-CN" dirty="0"/>
              <a:t>θ</a:t>
            </a:r>
            <a:r>
              <a:rPr lang="zh-CN" altLang="en-US" dirty="0"/>
              <a:t>，收发端已知参数</a:t>
            </a:r>
          </a:p>
          <a:p>
            <a:pPr lvl="1"/>
            <a:r>
              <a:rPr lang="en-US" altLang="zh-CN" dirty="0"/>
              <a:t>4. sigma: </a:t>
            </a:r>
            <a:r>
              <a:rPr lang="zh-CN" altLang="en-US" dirty="0"/>
              <a:t>即</a:t>
            </a:r>
            <a:r>
              <a:rPr lang="en-US" altLang="zh-CN" dirty="0"/>
              <a:t>σ</a:t>
            </a:r>
            <a:r>
              <a:rPr lang="zh-CN" altLang="en-US" dirty="0"/>
              <a:t>，收发端已知参数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经</a:t>
            </a:r>
            <a:r>
              <a:rPr lang="en-US" altLang="zh-CN" dirty="0"/>
              <a:t>y=</a:t>
            </a:r>
            <a:r>
              <a:rPr lang="en-US" altLang="zh-CN" dirty="0" err="1"/>
              <a:t>xexp</a:t>
            </a:r>
            <a:r>
              <a:rPr lang="en-US" altLang="zh-CN" dirty="0"/>
              <a:t>(j</a:t>
            </a:r>
            <a:r>
              <a:rPr lang="el-GR" altLang="zh-CN" dirty="0"/>
              <a:t>φ)+</a:t>
            </a:r>
            <a:r>
              <a:rPr lang="en-US" altLang="zh-CN" dirty="0"/>
              <a:t>n</a:t>
            </a:r>
            <a:r>
              <a:rPr lang="zh-CN" altLang="en-US" dirty="0"/>
              <a:t>变换后的信号</a:t>
            </a:r>
            <a:r>
              <a:rPr lang="en-US" altLang="zh-CN" dirty="0"/>
              <a:t>output</a:t>
            </a:r>
            <a:r>
              <a:rPr lang="zh-CN" altLang="en-US" dirty="0"/>
              <a:t>。其中</a:t>
            </a:r>
            <a:r>
              <a:rPr lang="en-US" altLang="zh-CN" dirty="0"/>
              <a:t>x</a:t>
            </a:r>
            <a:r>
              <a:rPr lang="zh-CN" altLang="en-US" dirty="0"/>
              <a:t>为</a:t>
            </a:r>
            <a:r>
              <a:rPr lang="en-US" altLang="zh-CN" dirty="0"/>
              <a:t>input</a:t>
            </a:r>
            <a:r>
              <a:rPr lang="zh-CN" altLang="en-US" dirty="0"/>
              <a:t>，</a:t>
            </a:r>
            <a:r>
              <a:rPr lang="en-US" altLang="zh-CN" dirty="0" err="1"/>
              <a:t>φ~U</a:t>
            </a:r>
            <a:r>
              <a:rPr lang="en-US" altLang="zh-CN" dirty="0"/>
              <a:t>(0,theta)</a:t>
            </a:r>
            <a:r>
              <a:rPr lang="zh-CN" altLang="en-US" dirty="0"/>
              <a:t>，</a:t>
            </a:r>
            <a:r>
              <a:rPr lang="en-US" altLang="zh-CN" dirty="0"/>
              <a:t>n</a:t>
            </a:r>
            <a:r>
              <a:rPr lang="zh-CN" altLang="en-US" dirty="0"/>
              <a:t>是复高斯噪声。</a:t>
            </a:r>
            <a:endParaRPr lang="en-US" altLang="zh-CN" dirty="0"/>
          </a:p>
          <a:p>
            <a:pPr lvl="1"/>
            <a:r>
              <a:rPr lang="en-US" altLang="zh-CN" dirty="0"/>
              <a:t>2.phi: </a:t>
            </a:r>
            <a:r>
              <a:rPr lang="zh-CN" altLang="en-US" dirty="0"/>
              <a:t>即</a:t>
            </a:r>
            <a:r>
              <a:rPr lang="en-US" altLang="zh-CN" dirty="0"/>
              <a:t>φ</a:t>
            </a:r>
            <a:r>
              <a:rPr lang="zh-CN" altLang="en-US" dirty="0"/>
              <a:t>，考虑有种情况下</a:t>
            </a:r>
            <a:r>
              <a:rPr lang="en-US" altLang="zh-CN" dirty="0"/>
              <a:t>φ</a:t>
            </a:r>
            <a:r>
              <a:rPr lang="zh-CN" altLang="en-US" dirty="0"/>
              <a:t>已知。根据</a:t>
            </a:r>
            <a:r>
              <a:rPr lang="en-US" altLang="zh-CN" dirty="0"/>
              <a:t>mode</a:t>
            </a:r>
            <a:r>
              <a:rPr lang="zh-CN" altLang="en-US" dirty="0"/>
              <a:t>的不同，</a:t>
            </a:r>
            <a:r>
              <a:rPr lang="en-US" altLang="zh-CN" dirty="0"/>
              <a:t>φ</a:t>
            </a:r>
            <a:r>
              <a:rPr lang="zh-CN" altLang="en-US" dirty="0"/>
              <a:t>可能是一串相同的值，也可能是一串不同的值。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01147901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592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202" y="1580192"/>
            <a:ext cx="8596668" cy="472752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校验：给定一</a:t>
            </a:r>
            <a:r>
              <a:rPr lang="en-US" altLang="zh-CN" dirty="0"/>
              <a:t>m</a:t>
            </a:r>
            <a:r>
              <a:rPr lang="zh-CN" altLang="en-US" dirty="0"/>
              <a:t>次生成多项式</a:t>
            </a:r>
            <a:r>
              <a:rPr lang="en-US" altLang="zh-CN" dirty="0"/>
              <a:t>g(x)</a:t>
            </a:r>
            <a:r>
              <a:rPr lang="zh-CN" altLang="en-US" dirty="0"/>
              <a:t>，对于给定的信息序列，将其写成信息多项式</a:t>
            </a:r>
            <a:r>
              <a:rPr lang="en-US" altLang="zh-CN" dirty="0"/>
              <a:t>d(x)</a:t>
            </a:r>
            <a:r>
              <a:rPr lang="zh-CN" altLang="en-US" dirty="0"/>
              <a:t>的形式，在其后面添加校验位</a:t>
            </a:r>
            <a:r>
              <a:rPr lang="en-US" altLang="zh-CN" dirty="0"/>
              <a:t>r(x)</a:t>
            </a:r>
            <a:r>
              <a:rPr lang="zh-CN" altLang="en-US" dirty="0"/>
              <a:t>，使得</a:t>
            </a:r>
            <a:r>
              <a:rPr lang="en-US" altLang="zh-CN" dirty="0"/>
              <a:t>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+r</a:t>
            </a:r>
            <a:r>
              <a:rPr lang="en-US" altLang="zh-CN" dirty="0"/>
              <a:t>(x)</a:t>
            </a:r>
            <a:r>
              <a:rPr lang="zh-CN" altLang="en-US" dirty="0"/>
              <a:t>能被</a:t>
            </a:r>
            <a:r>
              <a:rPr lang="en-US" altLang="zh-CN" dirty="0"/>
              <a:t>g(x)</a:t>
            </a:r>
            <a:r>
              <a:rPr lang="zh-CN" altLang="en-US" dirty="0"/>
              <a:t>整除</a:t>
            </a:r>
            <a:endParaRPr lang="en-US" altLang="zh-CN" dirty="0"/>
          </a:p>
          <a:p>
            <a:pPr lvl="1"/>
            <a:r>
              <a:rPr lang="zh-CN" altLang="en-US" dirty="0"/>
              <a:t>显然有以下式子成立：</a:t>
            </a:r>
            <a:r>
              <a:rPr lang="en-US" altLang="zh-CN" dirty="0"/>
              <a:t>r(x)=-d(x)</a:t>
            </a:r>
            <a:r>
              <a:rPr lang="en-US" altLang="zh-CN" dirty="0" err="1"/>
              <a:t>x</a:t>
            </a:r>
            <a:r>
              <a:rPr lang="en-US" altLang="zh-CN" baseline="30000" dirty="0" err="1"/>
              <a:t>m</a:t>
            </a:r>
            <a:r>
              <a:rPr lang="en-US" altLang="zh-CN" dirty="0" err="1"/>
              <a:t>mod</a:t>
            </a:r>
            <a:r>
              <a:rPr lang="en-US" altLang="zh-CN" dirty="0"/>
              <a:t> g(x)</a:t>
            </a:r>
          </a:p>
          <a:p>
            <a:r>
              <a:rPr lang="zh-CN" altLang="en-US" dirty="0"/>
              <a:t>在</a:t>
            </a:r>
            <a:r>
              <a:rPr lang="en-US" altLang="zh-CN" dirty="0" err="1"/>
              <a:t>matlab</a:t>
            </a:r>
            <a:r>
              <a:rPr lang="zh-CN" altLang="en-US" dirty="0"/>
              <a:t>中，用序列的卷积</a:t>
            </a:r>
            <a:r>
              <a:rPr lang="en-US" altLang="zh-CN" dirty="0"/>
              <a:t>conv</a:t>
            </a:r>
            <a:r>
              <a:rPr lang="zh-CN" altLang="en-US" dirty="0"/>
              <a:t>和解卷解</a:t>
            </a:r>
            <a:r>
              <a:rPr lang="en-US" altLang="zh-CN" dirty="0" err="1"/>
              <a:t>deconv</a:t>
            </a:r>
            <a:r>
              <a:rPr lang="zh-CN" altLang="en-US" dirty="0"/>
              <a:t>可以很方便的完成多项式的乘除法并求出除法的余式</a:t>
            </a:r>
            <a:r>
              <a:rPr lang="en-US" altLang="zh-CN" dirty="0"/>
              <a:t>r(x)</a:t>
            </a:r>
          </a:p>
          <a:p>
            <a:pPr lvl="1"/>
            <a:r>
              <a:rPr lang="zh-CN" altLang="en-US" dirty="0"/>
              <a:t>由于本次实验中序列的基为</a:t>
            </a:r>
            <a:r>
              <a:rPr lang="en-US" altLang="zh-CN" dirty="0"/>
              <a:t>2</a:t>
            </a:r>
            <a:r>
              <a:rPr lang="zh-CN" altLang="en-US" dirty="0"/>
              <a:t>，因此计算出来的</a:t>
            </a:r>
            <a:r>
              <a:rPr lang="en-US" altLang="zh-CN" dirty="0"/>
              <a:t>r(x)</a:t>
            </a:r>
            <a:r>
              <a:rPr lang="zh-CN" altLang="en-US" dirty="0"/>
              <a:t>还应该膜</a:t>
            </a:r>
            <a:r>
              <a:rPr lang="en-US" altLang="zh-CN" dirty="0"/>
              <a:t>2</a:t>
            </a:r>
            <a:r>
              <a:rPr lang="zh-CN" altLang="en-US" dirty="0"/>
              <a:t>操作</a:t>
            </a:r>
            <a:endParaRPr lang="en-US" altLang="zh-CN" dirty="0"/>
          </a:p>
          <a:p>
            <a:pPr lvl="1"/>
            <a:r>
              <a:rPr lang="en-US" altLang="zh-CN" dirty="0" err="1"/>
              <a:t>Matlab</a:t>
            </a:r>
            <a:r>
              <a:rPr lang="zh-CN" altLang="en-US" dirty="0"/>
              <a:t>中求校验位的代码如下：</a:t>
            </a:r>
            <a:endParaRPr lang="en-US" altLang="zh-CN" dirty="0"/>
          </a:p>
          <a:p>
            <a:pPr lvl="2"/>
            <a:r>
              <a:rPr lang="en-US" altLang="zh-CN" dirty="0"/>
              <a:t> [</a:t>
            </a:r>
            <a:r>
              <a:rPr lang="en-US" altLang="zh-CN" dirty="0" err="1"/>
              <a:t>q,r</a:t>
            </a:r>
            <a:r>
              <a:rPr lang="en-US" altLang="zh-CN" dirty="0"/>
              <a:t>]=</a:t>
            </a:r>
            <a:r>
              <a:rPr lang="en-US" altLang="zh-CN" dirty="0" err="1"/>
              <a:t>deconv</a:t>
            </a:r>
            <a:r>
              <a:rPr lang="en-US" altLang="zh-CN" dirty="0"/>
              <a:t>([</a:t>
            </a:r>
            <a:r>
              <a:rPr lang="en-US" altLang="zh-CN" dirty="0" err="1"/>
              <a:t>d,zeros</a:t>
            </a:r>
            <a:r>
              <a:rPr lang="en-US" altLang="zh-CN" dirty="0"/>
              <a:t>(1,check_len)],g);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通过解卷积计算多项式除法，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为余数</a:t>
            </a:r>
          </a:p>
          <a:p>
            <a:pPr lvl="2"/>
            <a:r>
              <a:rPr lang="zh-CN" altLang="en-US" dirty="0"/>
              <a:t>  </a:t>
            </a:r>
            <a:r>
              <a:rPr lang="en-US" altLang="zh-CN" dirty="0"/>
              <a:t>r=mod(r,2);                       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%2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元域，需要模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  <a:p>
            <a:r>
              <a:rPr lang="zh-CN" altLang="en-US" dirty="0"/>
              <a:t>生成多项式的选取：通过查找资料，选取了以下几个典型的生成多项式：</a:t>
            </a:r>
            <a:endParaRPr lang="en-US" altLang="zh-CN" dirty="0"/>
          </a:p>
          <a:p>
            <a:pPr lvl="1"/>
            <a:r>
              <a:rPr lang="en-US" altLang="zh-CN" dirty="0"/>
              <a:t>x4+x+1</a:t>
            </a:r>
          </a:p>
          <a:p>
            <a:pPr lvl="1"/>
            <a:r>
              <a:rPr lang="en-US" altLang="zh-CN" dirty="0"/>
              <a:t>x8+x5+x4+1</a:t>
            </a:r>
          </a:p>
          <a:p>
            <a:pPr lvl="1"/>
            <a:r>
              <a:rPr lang="en-US" altLang="zh-CN" dirty="0"/>
              <a:t>x12+x11+x3+x2+x+1</a:t>
            </a:r>
          </a:p>
          <a:p>
            <a:pPr lvl="1"/>
            <a:r>
              <a:rPr lang="en-US" altLang="zh-CN" dirty="0"/>
              <a:t>x16+x15+x2+1</a:t>
            </a:r>
          </a:p>
          <a:p>
            <a:pPr lvl="1"/>
            <a:r>
              <a:rPr lang="zh-CN" altLang="en-US" dirty="0"/>
              <a:t>分别代表</a:t>
            </a:r>
            <a:r>
              <a:rPr lang="en-US" altLang="zh-CN" dirty="0"/>
              <a:t>r(x)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8</a:t>
            </a:r>
            <a:r>
              <a:rPr lang="zh-CN" altLang="en-US" dirty="0"/>
              <a:t>、</a:t>
            </a:r>
            <a:r>
              <a:rPr lang="en-US" altLang="zh-CN" dirty="0"/>
              <a:t>12</a:t>
            </a:r>
            <a:r>
              <a:rPr lang="zh-CN" altLang="en-US" dirty="0"/>
              <a:t>、</a:t>
            </a:r>
            <a:r>
              <a:rPr lang="en-US" altLang="zh-CN" dirty="0"/>
              <a:t>16</a:t>
            </a:r>
            <a:r>
              <a:rPr lang="zh-CN" altLang="en-US" dirty="0"/>
              <a:t>位的情况</a:t>
            </a:r>
            <a:endParaRPr lang="en-US" altLang="zh-CN" dirty="0"/>
          </a:p>
          <a:p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2493336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120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CRC</a:t>
            </a:r>
            <a:r>
              <a:rPr lang="zh-CN" altLang="en-US" dirty="0"/>
              <a:t>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CRC</a:t>
            </a:r>
            <a:r>
              <a:rPr lang="zh-CN" altLang="en-US" dirty="0"/>
              <a:t>统计误码率：将收到的信息序列每</a:t>
            </a:r>
            <a:r>
              <a:rPr lang="en-US" altLang="zh-CN" dirty="0"/>
              <a:t>(</a:t>
            </a:r>
            <a:r>
              <a:rPr lang="en-US" altLang="zh-CN" dirty="0" err="1"/>
              <a:t>k+m</a:t>
            </a:r>
            <a:r>
              <a:rPr lang="en-US" altLang="zh-CN" dirty="0"/>
              <a:t>)</a:t>
            </a:r>
            <a:r>
              <a:rPr lang="zh-CN" altLang="en-US" dirty="0"/>
              <a:t>位分成一组，其中</a:t>
            </a:r>
            <a:r>
              <a:rPr lang="en-US" altLang="zh-CN" dirty="0"/>
              <a:t>k</a:t>
            </a:r>
            <a:r>
              <a:rPr lang="zh-CN" altLang="en-US" dirty="0"/>
              <a:t>为信息序列长度，</a:t>
            </a:r>
            <a:r>
              <a:rPr lang="en-US" altLang="zh-CN" dirty="0"/>
              <a:t>m</a:t>
            </a:r>
            <a:r>
              <a:rPr lang="zh-CN" altLang="en-US" dirty="0"/>
              <a:t>为校验位长度，将每组写成多项式的形式，再除以约定好的生成多项式，如果余数不为</a:t>
            </a:r>
            <a:r>
              <a:rPr lang="en-US" altLang="zh-CN" dirty="0"/>
              <a:t>0</a:t>
            </a:r>
            <a:r>
              <a:rPr lang="zh-CN" altLang="en-US" dirty="0"/>
              <a:t>，说明传输过程中发生了误码。最后用发生误码的组数除以总的组数得到误码率。</a:t>
            </a:r>
            <a:endParaRPr lang="en-US" altLang="zh-CN" dirty="0"/>
          </a:p>
          <a:p>
            <a:pPr lvl="1"/>
            <a:r>
              <a:rPr lang="zh-CN" altLang="en-US" dirty="0"/>
              <a:t>如果余式不为</a:t>
            </a:r>
            <a:r>
              <a:rPr lang="en-US" altLang="zh-CN" dirty="0"/>
              <a:t>0</a:t>
            </a:r>
            <a:r>
              <a:rPr lang="zh-CN" altLang="en-US" dirty="0"/>
              <a:t>，不一定说明没有发生误码，可能是发生的误码恰好使得余式依旧为</a:t>
            </a:r>
            <a:r>
              <a:rPr lang="en-US" altLang="zh-CN" dirty="0"/>
              <a:t>0</a:t>
            </a:r>
          </a:p>
          <a:p>
            <a:pPr lvl="1"/>
            <a:r>
              <a:rPr lang="zh-CN" altLang="en-US" dirty="0"/>
              <a:t>但是校验位越长，它的校验效果越好，余数为</a:t>
            </a:r>
            <a:r>
              <a:rPr lang="en-US" altLang="zh-CN" dirty="0"/>
              <a:t>0</a:t>
            </a:r>
            <a:r>
              <a:rPr lang="zh-CN" altLang="en-US" dirty="0"/>
              <a:t>时发生误码的可能性越高，因此校验位越长，其检测到的误码越多，获得的误码率也会越高。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060630676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499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凿孔模块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在传送数据时，由于对信道的使用次数有限制，有时会出现数据传送不完的情况，此时需要在待传送的数据中凿孔，即删去部分比特，以满足传送的需要。</a:t>
            </a:r>
            <a:endParaRPr lang="en-US" altLang="zh-CN" dirty="0"/>
          </a:p>
          <a:p>
            <a:r>
              <a:rPr lang="zh-CN" altLang="en-US" dirty="0"/>
              <a:t>凿孔会损失部分信息，但由于是对卷积后的信息序列凿孔，本身序列就有冗余，因此仍然可以恢复出原序列</a:t>
            </a:r>
            <a:endParaRPr lang="en-US" altLang="zh-CN" dirty="0"/>
          </a:p>
          <a:p>
            <a:r>
              <a:rPr lang="zh-CN" altLang="en-US" dirty="0"/>
              <a:t>每隔同样的距离凿掉一个点，这样更能够根据前后的信息恢复出原序列，隔多少距离则由使用信道次数的要求来决定</a:t>
            </a:r>
            <a:endParaRPr lang="en-US" altLang="zh-CN" dirty="0"/>
          </a:p>
          <a:p>
            <a:r>
              <a:rPr lang="zh-CN" altLang="en-US" dirty="0"/>
              <a:t>收端和发端都已知在哪里凿了孔，收端在收到序列进行维特比译码时，被凿孔的位置是</a:t>
            </a:r>
            <a:r>
              <a:rPr lang="en-US" altLang="zh-CN" dirty="0"/>
              <a:t>0</a:t>
            </a:r>
            <a:r>
              <a:rPr lang="zh-CN" altLang="en-US" dirty="0"/>
              <a:t>或者</a:t>
            </a:r>
            <a:r>
              <a:rPr lang="en-US" altLang="zh-CN" dirty="0"/>
              <a:t>1</a:t>
            </a:r>
            <a:r>
              <a:rPr lang="zh-CN" altLang="en-US"/>
              <a:t>的可能性相同，不计入权重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69281039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019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 smtClean="0"/>
                  <a:t>若已知</a:t>
                </a:r>
                <a:r>
                  <a:rPr lang="en-US" altLang="zh-CN" dirty="0" smtClean="0"/>
                  <a:t>φ</a:t>
                </a:r>
              </a:p>
              <a:p>
                <a:endParaRPr lang="en-US" altLang="zh-CN" dirty="0" smtClean="0"/>
              </a:p>
              <a:p>
                <a:pPr lvl="1"/>
                <a:r>
                  <a:rPr lang="zh-CN" altLang="en-US" dirty="0" smtClean="0"/>
                  <a:t>采取</a:t>
                </a:r>
                <a:r>
                  <a:rPr lang="zh-CN" altLang="en-US" dirty="0"/>
                  <a:t>极大似然准则下的后验概率译码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只需</a:t>
                </a:r>
                <a:r>
                  <a:rPr lang="zh-CN" altLang="en-US" dirty="0"/>
                  <a:t>将许用电平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旋转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得到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</m:oMath>
                </a14:m>
                <a:r>
                  <a:rPr lang="zh-CN" altLang="en-US" dirty="0"/>
                  <a:t>得到等效的许用电平便可以消除其影响</a:t>
                </a:r>
                <a:r>
                  <a:rPr lang="zh-CN" altLang="en-US" dirty="0" smtClean="0"/>
                  <a:t>，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因此</a:t>
                </a:r>
                <a:r>
                  <a:rPr lang="zh-CN" altLang="en-US" dirty="0"/>
                  <a:t>只需考虑高斯噪声</a:t>
                </a:r>
                <a:r>
                  <a:rPr lang="en-US" altLang="zh-CN" dirty="0" smtClean="0"/>
                  <a:t>n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得到的概率密度</a:t>
                </a:r>
                <a:r>
                  <a:rPr lang="zh-CN" altLang="en-US" dirty="0" smtClean="0"/>
                  <a:t>为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 smtClean="0"/>
                  <a:t>                    f(</a:t>
                </a:r>
                <a:r>
                  <a:rPr lang="en-US" altLang="zh-CN" dirty="0" err="1" smtClean="0"/>
                  <a:t>φ|y,xi</a:t>
                </a:r>
                <a:r>
                  <a:rPr lang="en-US" altLang="zh-CN" dirty="0"/>
                  <a:t>)</a:t>
                </a:r>
                <a:r>
                  <a:rPr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altLang="zh-CN" dirty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可以看出这个概率密度只与接收符号</a:t>
                </a:r>
                <a:r>
                  <a:rPr lang="en-US" altLang="zh-CN" dirty="0" smtClean="0"/>
                  <a:t>y</a:t>
                </a:r>
                <a:r>
                  <a:rPr lang="zh-CN" altLang="en-US" dirty="0" smtClean="0"/>
                  <a:t>和许用符号</a:t>
                </a:r>
                <a:r>
                  <a:rPr lang="en-US" altLang="zh-CN" dirty="0" smtClean="0"/>
                  <a:t>x</a:t>
                </a:r>
                <a:r>
                  <a:rPr lang="zh-CN" altLang="en-US" dirty="0" smtClean="0"/>
                  <a:t>之间的欧式距离有关，因此可以应用最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zh-CN" altLang="en-US" dirty="0" smtClean="0"/>
                  <a:t>     小欧式距离准则进行判决。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8946413" cy="4902740"/>
              </a:xfrm>
              <a:blipFill>
                <a:blip r:embed="rId2"/>
                <a:stretch>
                  <a:fillRect l="-204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638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，每次信道使用的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均独立变化 </a:t>
                </a:r>
                <a:r>
                  <a:rPr lang="en-US" altLang="zh-CN" dirty="0" smtClean="0"/>
                  <a:t>: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 smtClean="0"/>
                  <a:t>由前一页</a:t>
                </a:r>
                <a:r>
                  <a:rPr lang="en-US" altLang="zh-CN" dirty="0" smtClean="0"/>
                  <a:t>φ</a:t>
                </a:r>
                <a:r>
                  <a:rPr lang="zh-CN" altLang="en-US" dirty="0" smtClean="0"/>
                  <a:t>已知的情况得</a:t>
                </a:r>
                <a:r>
                  <a:rPr lang="en-US" altLang="zh-CN" dirty="0" smtClean="0"/>
                  <a:t>f(</a:t>
                </a:r>
                <a:r>
                  <a:rPr lang="en-US" altLang="zh-CN" dirty="0" err="1" smtClean="0"/>
                  <a:t>φ|y,xi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因此去掉常数系数，</a:t>
                </a:r>
                <a:r>
                  <a:rPr lang="zh-CN" altLang="en-US" dirty="0" smtClean="0"/>
                  <a:t>用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  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 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</a:t>
                </a:r>
                <a:r>
                  <a:rPr lang="zh-CN" altLang="en-US" dirty="0" smtClean="0"/>
                  <a:t>标准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φ</a:t>
                </a:r>
                <a:r>
                  <a:rPr lang="zh-CN" altLang="en-US" dirty="0" smtClean="0"/>
                  <a:t>服从</a:t>
                </a:r>
                <a:r>
                  <a:rPr lang="en-US" altLang="zh-CN" dirty="0" smtClean="0"/>
                  <a:t>(0</a:t>
                </a:r>
                <a:r>
                  <a:rPr lang="zh-CN" altLang="en-US" dirty="0"/>
                  <a:t>，</a:t>
                </a:r>
                <a:r>
                  <a:rPr lang="en-US" altLang="zh-CN" dirty="0" smtClean="0"/>
                  <a:t>θ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的</a:t>
                </a:r>
                <a:r>
                  <a:rPr lang="zh-CN" altLang="en-US" dirty="0"/>
                  <a:t>均匀分布，在其中取值概率均等，因此只需将上述的</a:t>
                </a:r>
                <a:r>
                  <a:rPr lang="en-US" altLang="zh-CN" dirty="0"/>
                  <a:t>d ( φ</a:t>
                </a:r>
                <a:r>
                  <a:rPr lang="zh-CN" altLang="en-US" dirty="0"/>
                  <a:t>，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从</a:t>
                </a:r>
                <a:r>
                  <a:rPr lang="en-US" altLang="zh-CN" dirty="0"/>
                  <a:t>0</a:t>
                </a:r>
                <a:r>
                  <a:rPr lang="zh-CN" altLang="en-US" dirty="0"/>
                  <a:t>到</a:t>
                </a:r>
                <a:r>
                  <a:rPr lang="en-US" altLang="zh-CN" dirty="0"/>
                  <a:t>θ</a:t>
                </a:r>
                <a:r>
                  <a:rPr lang="zh-CN" altLang="en-US" dirty="0"/>
                  <a:t>进行积分，便可得到接收到的电平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是由等效许用电平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𝑥𝑖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altLang="zh-CN" dirty="0"/>
                  <a:t>n</a:t>
                </a:r>
                <a:r>
                  <a:rPr lang="zh-CN" altLang="en-US" dirty="0"/>
                  <a:t>得到的概率的一个有效度量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 smtClean="0"/>
                  <a:t> </a:t>
                </a:r>
                <a:r>
                  <a:rPr lang="en-US" altLang="zh-CN" dirty="0"/>
                  <a:t>) </a:t>
                </a:r>
                <a:r>
                  <a:rPr lang="zh-CN" altLang="en-US" dirty="0" smtClean="0"/>
                  <a:t>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（"/>
                        <m:endChr m:val="）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𝜃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⁡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(−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𝑥𝑖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   </m:t>
                    </m:r>
                  </m:oMath>
                </a14:m>
                <a:r>
                  <a:rPr lang="zh-CN" altLang="en-US" dirty="0"/>
                  <a:t> 我们可以根据</a:t>
                </a:r>
                <a:r>
                  <a:rPr lang="en-US" altLang="zh-CN" dirty="0"/>
                  <a:t>P ( </a:t>
                </a:r>
                <a:r>
                  <a:rPr lang="en-US" altLang="zh-CN" dirty="0" err="1" smtClean="0"/>
                  <a:t>i</a:t>
                </a:r>
                <a:r>
                  <a:rPr lang="en-US" altLang="zh-CN" dirty="0"/>
                  <a:t> )</a:t>
                </a:r>
                <a:r>
                  <a:rPr lang="zh-CN" altLang="en-US" dirty="0" smtClean="0"/>
                  <a:t> </a:t>
                </a:r>
                <a:r>
                  <a:rPr lang="zh-CN" altLang="en-US" dirty="0"/>
                  <a:t>这一指标进行软硬判决，通过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进行数值计算上式并不困难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1868" y="1270000"/>
                <a:ext cx="9121512" cy="4902740"/>
              </a:xfrm>
              <a:blipFill>
                <a:blip r:embed="rId2"/>
                <a:stretch>
                  <a:fillRect l="-201"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549215995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08744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判决模块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未知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，且一次通信过程中的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是独立的</a:t>
                </a:r>
                <a:r>
                  <a:rPr lang="en-US" altLang="zh-CN" dirty="0"/>
                  <a:t>:</a:t>
                </a:r>
              </a:p>
              <a:p>
                <a:pPr lvl="1"/>
                <a:r>
                  <a:rPr lang="zh-CN" altLang="en-US" dirty="0"/>
                  <a:t>需要首先对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进行估计，利用最大似然准则算出一个最概然的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，将问题转化为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已知的情况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在给定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，和发送符号为</a:t>
                </a:r>
                <a:r>
                  <a:rPr lang="en-US" altLang="zh-CN" dirty="0"/>
                  <a:t>xi</a:t>
                </a:r>
                <a:r>
                  <a:rPr lang="zh-CN" altLang="en-US" dirty="0"/>
                  <a:t>的情况下收到一个符号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的后验概率密度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</m:e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</m:e>
                    </m:d>
                  </m:oMath>
                </a14:m>
                <a:r>
                  <a:rPr lang="en-US" altLang="zh-CN" dirty="0"/>
                  <a:t>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用</a:t>
                </a:r>
                <a:r>
                  <a:rPr lang="en-US" altLang="zh-CN" dirty="0"/>
                  <a:t>d</a:t>
                </a:r>
                <a:r>
                  <a:rPr lang="zh-CN" altLang="en-US" dirty="0"/>
                  <a:t>（</a:t>
                </a:r>
                <a:r>
                  <a:rPr lang="en-US" altLang="zh-CN" dirty="0" err="1"/>
                  <a:t>φ,i,k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=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𝑥𝑖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zh-CN" altLang="en-US" dirty="0"/>
                  <a:t>作为其概率密度的一个衡量标准。</a:t>
                </a:r>
                <a:endParaRPr lang="en-US" altLang="zh-CN" dirty="0"/>
              </a:p>
              <a:p>
                <a:pPr lvl="1"/>
                <a:endParaRPr lang="en-US" altLang="zh-CN" dirty="0"/>
              </a:p>
              <a:p>
                <a:pPr lvl="1"/>
                <a:r>
                  <a:rPr lang="zh-CN" altLang="en-US" dirty="0"/>
                  <a:t>由于</a:t>
                </a:r>
                <a:r>
                  <a:rPr lang="en-US" altLang="zh-CN" dirty="0"/>
                  <a:t>f(</a:t>
                </a:r>
                <a:r>
                  <a:rPr lang="en-US" altLang="zh-CN" dirty="0" err="1"/>
                  <a:t>yk|φ</a:t>
                </a:r>
                <a:r>
                  <a:rPr lang="en-US" altLang="zh-CN" dirty="0"/>
                  <a:t>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𝑦𝑘</m:t>
                            </m:r>
                          </m:e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𝑥𝑖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dirty="0"/>
                  <a:t>因此</a:t>
                </a:r>
                <a:r>
                  <a:rPr lang="en-US" altLang="zh-CN" dirty="0"/>
                  <a:t>d’(</a:t>
                </a:r>
                <a:r>
                  <a:rPr lang="en-US" altLang="zh-CN" dirty="0" err="1"/>
                  <a:t>φ,k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func>
                          <m:func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</m:fName>
                          <m:e>
                            <m:d>
                              <m:d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𝑦𝑘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𝑥𝑖</m:t>
                                        </m:r>
                                        <m:sSup>
                                          <m:sSupPr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</m:e>
                        </m:func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可以</m:t>
                    </m:r>
                  </m:oMath>
                </a14:m>
                <a:r>
                  <a:rPr lang="zh-CN" altLang="en-US" dirty="0"/>
                  <a:t>衡量</a:t>
                </a:r>
                <a:r>
                  <a:rPr lang="en-US" altLang="zh-CN" dirty="0"/>
                  <a:t>f(yk|φ)</a:t>
                </a:r>
                <a:r>
                  <a:rPr lang="zh-CN" altLang="en-US" dirty="0"/>
                  <a:t>，即在接受符号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已知的情况下</a:t>
                </a:r>
                <a:r>
                  <a:rPr lang="en-US" altLang="zh-CN" dirty="0" err="1"/>
                  <a:t>fai</a:t>
                </a:r>
                <a:r>
                  <a:rPr lang="zh-CN" altLang="en-US" dirty="0"/>
                  <a:t>的后验概率分布。</a:t>
                </a:r>
                <a:endParaRPr lang="en-US" altLang="zh-CN" dirty="0"/>
              </a:p>
              <a:p>
                <a:pPr lvl="1"/>
                <a:endParaRPr lang="zh-CN" altLang="zh-CN" dirty="0"/>
              </a:p>
              <a:p>
                <a:pPr lvl="1"/>
                <a:r>
                  <a:rPr lang="zh-CN" altLang="en-US" dirty="0"/>
                  <a:t>因为</a:t>
                </a:r>
                <a:r>
                  <a:rPr lang="en-US" altLang="zh-CN" dirty="0" err="1"/>
                  <a:t>yk</a:t>
                </a:r>
                <a:r>
                  <a:rPr lang="zh-CN" altLang="en-US" dirty="0"/>
                  <a:t>之间是独立的，设共接收了因此有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)=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zh-CN" altLang="en-US" dirty="0"/>
                  <a:t>，因此可以用</a:t>
                </a:r>
                <a:endParaRPr lang="en-US" altLang="zh-CN" dirty="0"/>
              </a:p>
              <a:p>
                <a:pPr marL="457200" lvl="1" indent="0">
                  <a:buNone/>
                </a:pPr>
                <a:r>
                  <a:rPr lang="en-US" altLang="zh-CN" dirty="0"/>
                  <a:t>     P(φ)=</a:t>
                </a:r>
                <a:r>
                  <a:rPr lang="zh-CN" altLang="zh-CN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’(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limLoc m:val="undOvr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func>
                              <m:funcPr>
                                <m:ctrlPr>
                                  <a:rPr lang="zh-CN" altLang="zh-CN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𝑒𝑥𝑝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zh-CN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zh-CN" altLang="zh-CN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|"/>
                                            <m:endChr m:val="|"/>
                                            <m:ctrlPr>
                                              <a:rPr lang="zh-CN" altLang="zh-CN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𝑦𝑘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altLang="zh-CN" i="1">
                                                <a:latin typeface="Cambria Math" panose="02040503050406030204" pitchFamily="18" charset="0"/>
                                              </a:rPr>
                                              <m:t>𝑥𝑖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zh-CN" altLang="zh-CN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𝑗</m:t>
                                                </m:r>
                                                <m:r>
                                                  <a:rPr lang="en-US" altLang="zh-CN" i="1">
                                                    <a:latin typeface="Cambria Math" panose="02040503050406030204" pitchFamily="18" charset="0"/>
                                                  </a:rPr>
                                                  <m:t>𝜑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altLang="zh-CN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func>
                          </m:e>
                        </m:nary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zh-CN" altLang="en-US" i="1">
                        <a:latin typeface="Cambria Math" panose="02040503050406030204" pitchFamily="18" charset="0"/>
                      </a:rPr>
                      <m:t>来</m:t>
                    </m:r>
                  </m:oMath>
                </a14:m>
                <a:r>
                  <a:rPr lang="zh-CN" altLang="en-US" dirty="0"/>
                  <a:t>衡量，因此寻找最概然的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，即</a:t>
                </a:r>
                <a:r>
                  <a:rPr lang="en-US" altLang="zh-CN" dirty="0"/>
                  <a:t>f(y1,y2,…,</a:t>
                </a:r>
                <a:r>
                  <a:rPr lang="en-US" altLang="zh-CN" dirty="0" err="1"/>
                  <a:t>ym|φ</a:t>
                </a:r>
                <a:r>
                  <a:rPr lang="en-US" altLang="zh-CN" dirty="0"/>
                  <a:t>)  </a:t>
                </a:r>
                <a:r>
                  <a:rPr lang="zh-CN" altLang="en-US" dirty="0" smtClean="0"/>
                  <a:t>取</a:t>
                </a:r>
                <a:endParaRPr lang="en-US" altLang="zh-CN" dirty="0" smtClean="0"/>
              </a:p>
              <a:p>
                <a:pPr marL="457200" lvl="1" indent="0">
                  <a:buNone/>
                </a:pPr>
                <a:r>
                  <a:rPr lang="en-US" altLang="zh-CN" dirty="0"/>
                  <a:t> </a:t>
                </a:r>
                <a:r>
                  <a:rPr lang="en-US" altLang="zh-CN" dirty="0" smtClean="0"/>
                  <a:t>   </a:t>
                </a:r>
                <a:r>
                  <a:rPr lang="zh-CN" altLang="en-US" dirty="0" smtClean="0"/>
                  <a:t>最大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φ</a:t>
                </a:r>
                <a:r>
                  <a:rPr lang="zh-CN" altLang="en-US" dirty="0"/>
                  <a:t>，只需求</a:t>
                </a:r>
                <a:r>
                  <a:rPr lang="en-US" altLang="zh-CN" dirty="0"/>
                  <a:t>P(φ)</a:t>
                </a:r>
                <a:r>
                  <a:rPr lang="zh-CN" altLang="en-US" dirty="0"/>
                  <a:t>的最大值即可，通过</a:t>
                </a:r>
                <a:r>
                  <a:rPr lang="en-US" altLang="zh-CN" dirty="0" err="1"/>
                  <a:t>matlab</a:t>
                </a:r>
                <a:r>
                  <a:rPr lang="zh-CN" altLang="en-US" dirty="0"/>
                  <a:t>进行数值计算并不困难</a:t>
                </a:r>
                <a:endParaRPr lang="zh-CN" altLang="zh-CN" dirty="0"/>
              </a:p>
              <a:p>
                <a:pPr marL="457200" lvl="1" indent="0">
                  <a:buNone/>
                </a:pPr>
                <a:endParaRPr lang="zh-CN" altLang="zh-CN" dirty="0"/>
              </a:p>
              <a:p>
                <a:pPr lvl="1"/>
                <a:endParaRPr lang="zh-CN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270000"/>
                <a:ext cx="10713756" cy="4902740"/>
              </a:xfrm>
              <a:blipFill>
                <a:blip r:embed="rId2"/>
                <a:stretch>
                  <a:fillRect l="-114" t="-870" r="-2105" b="-1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89790017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646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en-US" altLang="zh-CN" dirty="0" smtClean="0"/>
          </a:p>
          <a:p>
            <a:r>
              <a:rPr lang="zh-CN" altLang="en-US" dirty="0" smtClean="0"/>
              <a:t>分工</a:t>
            </a:r>
            <a:endParaRPr lang="en-US" altLang="zh-CN" dirty="0" smtClean="0"/>
          </a:p>
          <a:p>
            <a:r>
              <a:rPr lang="en-US" altLang="zh-CN" dirty="0" smtClean="0"/>
              <a:t>(</a:t>
            </a:r>
            <a:r>
              <a:rPr lang="zh-CN" altLang="en-US" dirty="0" smtClean="0"/>
              <a:t>模块解析</a:t>
            </a:r>
            <a:r>
              <a:rPr lang="en-US" altLang="zh-CN" dirty="0" smtClean="0"/>
              <a:t>)</a:t>
            </a:r>
            <a:r>
              <a:rPr lang="zh-CN" altLang="en-US" dirty="0" smtClean="0"/>
              <a:t>第一部分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二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</a:t>
            </a:r>
            <a:r>
              <a:rPr lang="zh-CN" altLang="en-US" dirty="0"/>
              <a:t>三</a:t>
            </a:r>
            <a:r>
              <a:rPr lang="zh-CN" altLang="en-US" dirty="0" smtClean="0"/>
              <a:t>部分</a:t>
            </a:r>
            <a:endParaRPr lang="en-US" altLang="zh-CN" dirty="0" smtClean="0"/>
          </a:p>
          <a:p>
            <a:r>
              <a:rPr lang="en-US" altLang="zh-CN" dirty="0"/>
              <a:t>(</a:t>
            </a:r>
            <a:r>
              <a:rPr lang="zh-CN" altLang="en-US" dirty="0"/>
              <a:t>模块解析</a:t>
            </a:r>
            <a:r>
              <a:rPr lang="en-US" altLang="zh-CN" dirty="0"/>
              <a:t>)</a:t>
            </a:r>
            <a:r>
              <a:rPr lang="zh-CN" altLang="en-US" dirty="0" smtClean="0"/>
              <a:t>第四部分</a:t>
            </a:r>
            <a:endParaRPr lang="en-US" altLang="zh-CN" dirty="0" smtClean="0"/>
          </a:p>
          <a:p>
            <a:r>
              <a:rPr lang="zh-CN" altLang="en-US" dirty="0" smtClean="0"/>
              <a:t>分析和结果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499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065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软硬判决具体实现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hard_judge.m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soft_judge.m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95522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硬判决相对简单，只需要先对输入复电平求辐角，然后利用</a:t>
            </a:r>
            <a:r>
              <a:rPr lang="en-US" altLang="zh-CN" dirty="0" smtClean="0"/>
              <a:t>round</a:t>
            </a:r>
            <a:r>
              <a:rPr lang="zh-CN" altLang="en-US" dirty="0" smtClean="0"/>
              <a:t>函数取整与</a:t>
            </a:r>
            <a:r>
              <a:rPr lang="en-US" altLang="zh-CN" dirty="0" smtClean="0"/>
              <a:t>mod</a:t>
            </a:r>
            <a:r>
              <a:rPr lang="zh-CN" altLang="en-US" dirty="0" smtClean="0"/>
              <a:t>求模即可自然获得其状态，然后利用事先定义好的矩阵访问下标即可获得对应的</a:t>
            </a:r>
            <a:r>
              <a:rPr lang="en-US" altLang="zh-CN" dirty="0" smtClean="0"/>
              <a:t>bit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而且这一过程可以使用矩阵运算进行，提高处理速度；</a:t>
            </a:r>
            <a:endParaRPr lang="en-US" altLang="zh-CN" dirty="0" smtClean="0"/>
          </a:p>
          <a:p>
            <a:r>
              <a:rPr lang="zh-CN" altLang="en-US" dirty="0" smtClean="0"/>
              <a:t>最后将所得矩阵进行</a:t>
            </a:r>
            <a:r>
              <a:rPr lang="en-US" altLang="zh-CN" dirty="0" smtClean="0"/>
              <a:t>reshape</a:t>
            </a:r>
            <a:r>
              <a:rPr lang="zh-CN" altLang="en-US" dirty="0" smtClean="0"/>
              <a:t>操作，将其按照编码效率</a:t>
            </a:r>
            <a:r>
              <a:rPr lang="en-US" altLang="zh-CN" dirty="0" smtClean="0"/>
              <a:t>eff</a:t>
            </a:r>
            <a:r>
              <a:rPr lang="zh-CN" altLang="en-US" dirty="0" smtClean="0"/>
              <a:t>分为</a:t>
            </a:r>
            <a:r>
              <a:rPr lang="en-US" altLang="zh-CN" dirty="0" smtClean="0"/>
              <a:t>eff*n</a:t>
            </a:r>
            <a:r>
              <a:rPr lang="zh-CN" altLang="en-US" dirty="0" smtClean="0"/>
              <a:t>大小，方便后续处理；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软判决则需要利用</a:t>
            </a:r>
            <a:r>
              <a:rPr lang="en-US" altLang="zh-CN" dirty="0" err="1" smtClean="0"/>
              <a:t>calculateProbability</a:t>
            </a:r>
            <a:r>
              <a:rPr lang="zh-CN" altLang="en-US" dirty="0" smtClean="0"/>
              <a:t>函数；</a:t>
            </a:r>
            <a:endParaRPr lang="en-US" altLang="zh-CN" dirty="0" smtClean="0"/>
          </a:p>
          <a:p>
            <a:r>
              <a:rPr lang="zh-CN" altLang="en-US" dirty="0" smtClean="0"/>
              <a:t>然后按照</a:t>
            </a:r>
            <a:r>
              <a:rPr lang="en-US" altLang="zh-CN" dirty="0" smtClean="0"/>
              <a:t>±1</a:t>
            </a:r>
            <a:r>
              <a:rPr lang="zh-CN" altLang="en-US" dirty="0" smtClean="0"/>
              <a:t>进行概率加权，得到每一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的取值概率，具体做法就是例如：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 smtClean="0"/>
              <a:t>bitProb</a:t>
            </a:r>
            <a:r>
              <a:rPr lang="en-US" altLang="zh-CN" dirty="0" smtClean="0"/>
              <a:t>(1</a:t>
            </a:r>
            <a:r>
              <a:rPr lang="en-US" altLang="zh-CN" dirty="0"/>
              <a:t>, : ) = (</a:t>
            </a:r>
            <a:r>
              <a:rPr lang="en-US" altLang="zh-CN" dirty="0" err="1"/>
              <a:t>prob</a:t>
            </a:r>
            <a:r>
              <a:rPr lang="en-US" altLang="zh-CN" dirty="0"/>
              <a:t> * G1</a:t>
            </a:r>
            <a:r>
              <a:rPr lang="en-US" altLang="zh-CN" dirty="0" smtClean="0"/>
              <a:t>.‘).’ </a:t>
            </a:r>
            <a:r>
              <a:rPr lang="en-US" altLang="zh-CN" dirty="0"/>
              <a:t>- (</a:t>
            </a:r>
            <a:r>
              <a:rPr lang="en-US" altLang="zh-CN" dirty="0" err="1"/>
              <a:t>prob</a:t>
            </a:r>
            <a:r>
              <a:rPr lang="en-US" altLang="zh-CN" dirty="0"/>
              <a:t> * ~G1</a:t>
            </a:r>
            <a:r>
              <a:rPr lang="en-US" altLang="zh-CN" dirty="0" smtClean="0"/>
              <a:t>.‘).’;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其中的</a:t>
            </a:r>
            <a:r>
              <a:rPr lang="en-US" altLang="zh-CN" dirty="0" smtClean="0"/>
              <a:t>G1</a:t>
            </a:r>
            <a:r>
              <a:rPr lang="zh-CN" altLang="en-US" dirty="0" smtClean="0"/>
              <a:t>和</a:t>
            </a:r>
            <a:r>
              <a:rPr lang="en-US" altLang="zh-CN" dirty="0" smtClean="0"/>
              <a:t>-~G1</a:t>
            </a:r>
            <a:r>
              <a:rPr lang="zh-CN" altLang="en-US" dirty="0" smtClean="0"/>
              <a:t>即为</a:t>
            </a:r>
            <a:r>
              <a:rPr lang="en-US" altLang="zh-CN" dirty="0" smtClean="0"/>
              <a:t>±1</a:t>
            </a:r>
            <a:r>
              <a:rPr lang="zh-CN" altLang="en-US" dirty="0" smtClean="0"/>
              <a:t>加权，注意使用</a:t>
            </a:r>
            <a:r>
              <a:rPr lang="en-US" altLang="zh-CN" dirty="0" smtClean="0"/>
              <a:t>.’</a:t>
            </a:r>
            <a:r>
              <a:rPr lang="zh-CN" altLang="en-US" dirty="0" smtClean="0"/>
              <a:t>转置而非共轭转置；</a:t>
            </a:r>
            <a:endParaRPr lang="en-US" altLang="zh-CN" dirty="0" smtClean="0"/>
          </a:p>
          <a:p>
            <a:r>
              <a:rPr lang="zh-CN" altLang="en-US" dirty="0" smtClean="0"/>
              <a:t>最后同样将</a:t>
            </a:r>
            <a:r>
              <a:rPr lang="zh-CN" altLang="en-US" dirty="0"/>
              <a:t>所得矩阵进行</a:t>
            </a:r>
            <a:r>
              <a:rPr lang="en-US" altLang="zh-CN" dirty="0"/>
              <a:t>reshape</a:t>
            </a:r>
            <a:r>
              <a:rPr lang="zh-CN" altLang="en-US" dirty="0"/>
              <a:t>操作，将其按照编码效率</a:t>
            </a:r>
            <a:r>
              <a:rPr lang="en-US" altLang="zh-CN" dirty="0"/>
              <a:t>eff</a:t>
            </a:r>
            <a:r>
              <a:rPr lang="zh-CN" altLang="en-US" dirty="0"/>
              <a:t>分为</a:t>
            </a:r>
            <a:r>
              <a:rPr lang="en-US" altLang="zh-CN" dirty="0"/>
              <a:t>eff*n</a:t>
            </a:r>
            <a:r>
              <a:rPr lang="zh-CN" altLang="en-US" dirty="0"/>
              <a:t>大小，方便后续</a:t>
            </a:r>
            <a:r>
              <a:rPr lang="zh-CN" altLang="en-US" dirty="0" smtClean="0"/>
              <a:t>处理；</a:t>
            </a:r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0539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560359"/>
          </a:xfrm>
        </p:spPr>
        <p:txBody>
          <a:bodyPr/>
          <a:lstStyle/>
          <a:p>
            <a:r>
              <a:rPr lang="zh-CN" altLang="en-US" dirty="0" smtClean="0"/>
              <a:t>先利用遍历的方式求得所有状态的转移输出，利用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*2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cell</a:t>
            </a:r>
            <a:r>
              <a:rPr lang="zh-CN" altLang="en-US" dirty="0" smtClean="0"/>
              <a:t>类型数组存储；</a:t>
            </a:r>
            <a:endParaRPr lang="en-US" altLang="zh-CN" dirty="0" smtClean="0"/>
          </a:p>
          <a:p>
            <a:r>
              <a:rPr lang="zh-CN" altLang="en-US" dirty="0" smtClean="0"/>
              <a:t>随后初始化距离以及路径矩阵，长度为</a:t>
            </a:r>
            <a:r>
              <a:rPr lang="en-US" altLang="zh-CN" dirty="0" err="1" smtClean="0"/>
              <a:t>num</a:t>
            </a:r>
            <a:r>
              <a:rPr lang="en-US" altLang="zh-CN" dirty="0" smtClean="0"/>
              <a:t>*(len+1)</a:t>
            </a:r>
            <a:r>
              <a:rPr lang="zh-CN" altLang="en-US" dirty="0" smtClean="0"/>
              <a:t>，并将其中距离矩阵除</a:t>
            </a:r>
            <a:r>
              <a:rPr lang="en-US" altLang="zh-CN" dirty="0" smtClean="0"/>
              <a:t>(1,1)</a:t>
            </a:r>
            <a:r>
              <a:rPr lang="zh-CN" altLang="en-US" dirty="0" smtClean="0"/>
              <a:t>均设置为</a:t>
            </a:r>
            <a:r>
              <a:rPr lang="en-US" altLang="zh-CN" dirty="0" err="1" smtClean="0"/>
              <a:t>Inf</a:t>
            </a:r>
            <a:r>
              <a:rPr lang="zh-CN" altLang="en-US" dirty="0" smtClean="0"/>
              <a:t>，然后开始动规部分；</a:t>
            </a:r>
            <a:endParaRPr lang="en-US" altLang="zh-CN" dirty="0" smtClean="0"/>
          </a:p>
          <a:p>
            <a:r>
              <a:rPr lang="zh-CN" altLang="en-US" dirty="0" smtClean="0"/>
              <a:t>硬判决：如果位于打孔位置，则将其距离视为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，否则按照</a:t>
            </a:r>
            <a:r>
              <a:rPr lang="en-US" altLang="zh-CN" dirty="0" smtClean="0"/>
              <a:t>trans</a:t>
            </a:r>
            <a:r>
              <a:rPr lang="zh-CN" altLang="en-US" dirty="0" smtClean="0"/>
              <a:t>矩阵中与实际判决的</a:t>
            </a:r>
            <a:r>
              <a:rPr lang="en-US" altLang="zh-CN" dirty="0" smtClean="0"/>
              <a:t>hamming</a:t>
            </a:r>
            <a:r>
              <a:rPr lang="zh-CN" altLang="en-US" dirty="0" smtClean="0"/>
              <a:t>距离进行判定，距离小于现有值时更新最小距离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矩阵并修改路径记录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矩阵；</a:t>
            </a:r>
            <a:endParaRPr lang="en-US" altLang="zh-CN" dirty="0" smtClean="0"/>
          </a:p>
          <a:p>
            <a:r>
              <a:rPr lang="zh-CN" altLang="en-US" dirty="0" smtClean="0"/>
              <a:t>软判决</a:t>
            </a:r>
            <a:r>
              <a:rPr lang="zh-CN" altLang="en-US" dirty="0"/>
              <a:t>：如果位于打孔位置，则将其距离视为</a:t>
            </a:r>
            <a:r>
              <a:rPr lang="en-US" altLang="zh-CN" dirty="0"/>
              <a:t>0</a:t>
            </a:r>
            <a:r>
              <a:rPr lang="zh-CN" altLang="en-US" dirty="0"/>
              <a:t>，否则按照</a:t>
            </a:r>
            <a:r>
              <a:rPr lang="en-US" altLang="zh-CN" dirty="0"/>
              <a:t>trans</a:t>
            </a:r>
            <a:r>
              <a:rPr lang="zh-CN" altLang="en-US" dirty="0"/>
              <a:t>矩阵中与实际判决</a:t>
            </a:r>
            <a:r>
              <a:rPr lang="zh-CN" altLang="en-US" dirty="0" smtClean="0"/>
              <a:t>的匹配概率进行</a:t>
            </a:r>
            <a:r>
              <a:rPr lang="zh-CN" altLang="en-US" dirty="0"/>
              <a:t>判定</a:t>
            </a:r>
            <a:r>
              <a:rPr lang="zh-CN" altLang="en-US" dirty="0" smtClean="0"/>
              <a:t>，匹配概率大于现有</a:t>
            </a:r>
            <a:r>
              <a:rPr lang="zh-CN" altLang="en-US" dirty="0"/>
              <a:t>值时更新最小距离</a:t>
            </a:r>
            <a:r>
              <a:rPr lang="en-US" altLang="zh-CN" dirty="0"/>
              <a:t>dis</a:t>
            </a:r>
            <a:r>
              <a:rPr lang="zh-CN" altLang="en-US" dirty="0"/>
              <a:t>矩阵并修改路径记录</a:t>
            </a:r>
            <a:r>
              <a:rPr lang="en-US" altLang="zh-CN" dirty="0" err="1"/>
              <a:t>pos</a:t>
            </a:r>
            <a:r>
              <a:rPr lang="zh-CN" altLang="en-US" dirty="0"/>
              <a:t>矩阵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结束之后再根据是否有收尾</a:t>
            </a:r>
            <a:r>
              <a:rPr lang="en-US" altLang="zh-CN" dirty="0" smtClean="0"/>
              <a:t>bit</a:t>
            </a:r>
            <a:r>
              <a:rPr lang="zh-CN" altLang="en-US" dirty="0" smtClean="0"/>
              <a:t>确定回溯起始点，随后根据路径</a:t>
            </a:r>
            <a:r>
              <a:rPr lang="en-US" altLang="zh-CN" dirty="0" err="1" smtClean="0"/>
              <a:t>pos</a:t>
            </a:r>
            <a:r>
              <a:rPr lang="zh-CN" altLang="en-US" dirty="0" smtClean="0"/>
              <a:t>矩阵回溯即可；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矩阵如下图，左硬右软：</a:t>
            </a:r>
            <a:endParaRPr lang="en-US" altLang="zh-CN" dirty="0" smtClean="0"/>
          </a:p>
          <a:p>
            <a:r>
              <a:rPr lang="zh-CN" altLang="en-US" dirty="0" smtClean="0"/>
              <a:t>可以看到由于误差较小，能做到全部匹配，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329165513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32209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737677"/>
            <a:ext cx="8596668" cy="4758373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l-GR" altLang="zh-CN" dirty="0" smtClean="0"/>
              <a:t>Φ</a:t>
            </a:r>
            <a:r>
              <a:rPr lang="en-US" altLang="zh-CN" dirty="0" smtClean="0"/>
              <a:t>=π/6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σ=0.1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holegap</a:t>
            </a:r>
            <a:r>
              <a:rPr lang="en-US" altLang="zh-CN" dirty="0" smtClean="0"/>
              <a:t>=4</a:t>
            </a:r>
            <a:r>
              <a:rPr lang="zh-CN" altLang="en-US" dirty="0" smtClean="0"/>
              <a:t>，</a:t>
            </a:r>
            <a:r>
              <a:rPr lang="en-US" altLang="zh-CN" dirty="0" smtClean="0"/>
              <a:t>tail=1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datalen</a:t>
            </a:r>
            <a:r>
              <a:rPr lang="en-US" altLang="zh-CN" dirty="0" smtClean="0"/>
              <a:t>=120</a:t>
            </a:r>
            <a:r>
              <a:rPr lang="zh-CN" altLang="en-US" dirty="0" smtClean="0"/>
              <a:t>时，</a:t>
            </a:r>
            <a:r>
              <a:rPr lang="en-US" altLang="zh-CN" dirty="0" smtClean="0"/>
              <a:t>dis</a:t>
            </a:r>
            <a:r>
              <a:rPr lang="zh-CN" altLang="en-US" dirty="0" smtClean="0"/>
              <a:t>矩阵如下图：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可以</a:t>
            </a:r>
            <a:r>
              <a:rPr lang="zh-CN" altLang="en-US" dirty="0"/>
              <a:t>看到硬</a:t>
            </a:r>
            <a:r>
              <a:rPr lang="zh-CN" altLang="en-US" dirty="0" smtClean="0"/>
              <a:t>判决中由于误差较小，能做到全部匹配，最小距离均为</a:t>
            </a:r>
            <a:r>
              <a:rPr lang="en-US" altLang="zh-CN" dirty="0" smtClean="0"/>
              <a:t>0</a:t>
            </a:r>
          </a:p>
          <a:p>
            <a:endParaRPr lang="en-US" altLang="zh-CN" dirty="0" smtClean="0"/>
          </a:p>
          <a:p>
            <a:endParaRPr lang="zh-CN" altLang="en-US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可以看到软判决中最优路径的匹配概率也在与其他路径拉大差距，最终的译码结果误码率也为</a:t>
            </a:r>
            <a:r>
              <a:rPr lang="en-US" altLang="zh-CN" dirty="0" smtClean="0"/>
              <a:t>0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677334" y="609600"/>
            <a:ext cx="8596668" cy="1010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 smtClean="0"/>
              <a:t>软硬判决</a:t>
            </a:r>
            <a:r>
              <a:rPr lang="en-US" altLang="zh-CN" dirty="0" smtClean="0"/>
              <a:t>Viterbi</a:t>
            </a:r>
            <a:r>
              <a:rPr lang="zh-CN" altLang="en-US" dirty="0" smtClean="0"/>
              <a:t>模块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000" dirty="0" err="1" smtClean="0"/>
              <a:t>hard_viterbi.m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soft_viterbi.m</a:t>
            </a:r>
            <a:endParaRPr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936" y="2121848"/>
            <a:ext cx="6273328" cy="1572904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44770"/>
              </p:ext>
            </p:extLst>
          </p:nvPr>
        </p:nvGraphicFramePr>
        <p:xfrm>
          <a:off x="1028936" y="4167823"/>
          <a:ext cx="6769100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0700">
                  <a:extLst>
                    <a:ext uri="{9D8B030D-6E8A-4147-A177-3AD203B41FA5}">
                      <a16:colId xmlns:a16="http://schemas.microsoft.com/office/drawing/2014/main" val="3308120671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9807160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92624261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991874718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410052320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933925763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46744115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57376076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8269428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62228188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00370322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2135981590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156262797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5.6006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9.3253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11.086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4896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1.8318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1.8861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3.7466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7.4547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9.3454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5.7605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94884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0.0065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1.7823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9.3454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9.4167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9.3837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15.023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95873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-1.832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3.7434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1.7775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5.6893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9.2742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7.625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13.054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9.4024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14.888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92102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-0.088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3.6882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11.19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9.393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16.805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20880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-0.072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3.8145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7.5011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9.4403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9.3656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13.106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7991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-1.851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3.7513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3.7985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3.7402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3.8226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5.6506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9.2978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14.955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>
                          <a:effectLst/>
                        </a:rPr>
                        <a:t>11.252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930392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-Inf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-1.813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3.7354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3.6723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 dirty="0">
                          <a:effectLst/>
                        </a:rPr>
                        <a:t>3.7402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3.8063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7.5336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9.2505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u="none" strike="noStrike">
                          <a:effectLst/>
                        </a:rPr>
                        <a:t>11.153</a:t>
                      </a:r>
                      <a:endParaRPr lang="en-US" altLang="zh-CN" sz="11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100" u="none" strike="noStrike" dirty="0">
                          <a:effectLst/>
                        </a:rPr>
                        <a:t>13.003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160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563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697" y="1510186"/>
            <a:ext cx="8212831" cy="53648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 smtClean="0"/>
              <a:t>纵坐标信噪比（上）、误块率（下）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对数坐标</a:t>
            </a:r>
            <a:endParaRPr lang="en-US" altLang="zh-CN" sz="1400" dirty="0" smtClean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81006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15bit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3731" y="1560551"/>
            <a:ext cx="8188022" cy="52974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356322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611" y="1535838"/>
            <a:ext cx="8233046" cy="52021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6275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σ:0.2~1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1bit/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411549"/>
            <a:ext cx="8439248" cy="55506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58537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/>
              <a:t>2</a:t>
            </a:r>
            <a:r>
              <a:rPr lang="en-US" altLang="zh-CN" sz="1400" dirty="0" smtClean="0"/>
              <a:t>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2729" y="1491786"/>
            <a:ext cx="8626030" cy="5481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1926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</a:t>
            </a:r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</a:p>
          <a:p>
            <a:pPr lvl="1"/>
            <a:r>
              <a:rPr lang="en-US" altLang="zh-CN" sz="1400" dirty="0" smtClean="0"/>
              <a:t>3bit/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8</a:t>
            </a:r>
            <a:r>
              <a:rPr lang="zh-CN" altLang="en-US" sz="1400" dirty="0" smtClean="0"/>
              <a:t>阶生成多项式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706" y="1513069"/>
            <a:ext cx="8350223" cy="54433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42846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  <a:endParaRPr lang="en-US" altLang="zh-CN" sz="1400" dirty="0" smtClean="0"/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1/2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2bit</a:t>
            </a:r>
            <a:r>
              <a:rPr lang="en-US" altLang="zh-CN" sz="1400" dirty="0" smtClean="0"/>
              <a:t>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</a:t>
            </a:r>
            <a:r>
              <a:rPr lang="zh-CN" altLang="en-US" sz="1400" dirty="0" smtClean="0"/>
              <a:t>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1884" y="1423686"/>
            <a:ext cx="8843061" cy="55526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9891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设计流程图</a:t>
            </a:r>
            <a:endParaRPr lang="zh-CN" altLang="en-US" dirty="0"/>
          </a:p>
        </p:txBody>
      </p:sp>
      <p:grpSp>
        <p:nvGrpSpPr>
          <p:cNvPr id="65" name="组合 64"/>
          <p:cNvGrpSpPr/>
          <p:nvPr/>
        </p:nvGrpSpPr>
        <p:grpSpPr>
          <a:xfrm>
            <a:off x="120602" y="2482771"/>
            <a:ext cx="9870819" cy="2280361"/>
            <a:chOff x="227135" y="2385117"/>
            <a:chExt cx="9870819" cy="2280361"/>
          </a:xfrm>
        </p:grpSpPr>
        <p:sp>
          <p:nvSpPr>
            <p:cNvPr id="4" name="矩形 3"/>
            <p:cNvSpPr/>
            <p:nvPr/>
          </p:nvSpPr>
          <p:spPr>
            <a:xfrm>
              <a:off x="227135" y="3526651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发端序列</a:t>
              </a:r>
              <a:endParaRPr lang="zh-CN" altLang="en-US" sz="1100" dirty="0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384756" y="3052425"/>
              <a:ext cx="1828800" cy="1305017"/>
              <a:chOff x="2338775" y="3082767"/>
              <a:chExt cx="1828800" cy="1305017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2338775" y="3082767"/>
                <a:ext cx="182880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/>
              </a:p>
              <a:p>
                <a:pPr algn="ctr"/>
                <a:endParaRPr lang="en-US" altLang="zh-CN" sz="1200" dirty="0" smtClean="0"/>
              </a:p>
              <a:p>
                <a:pPr algn="ctr"/>
                <a:r>
                  <a:rPr lang="zh-CN" altLang="en-US" sz="1200" dirty="0" smtClean="0"/>
                  <a:t>卷积编码模块</a:t>
                </a:r>
                <a:endParaRPr lang="zh-CN" altLang="en-US" sz="1200" dirty="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40663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2471874" y="3234426"/>
                <a:ext cx="699856" cy="827102"/>
                <a:chOff x="2140998" y="3235911"/>
                <a:chExt cx="699856" cy="827102"/>
              </a:xfrm>
            </p:grpSpPr>
            <p:sp>
              <p:nvSpPr>
                <p:cNvPr id="7" name="矩形 6"/>
                <p:cNvSpPr/>
                <p:nvPr/>
              </p:nvSpPr>
              <p:spPr>
                <a:xfrm>
                  <a:off x="2140998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1/2</a:t>
                  </a:r>
                  <a:endParaRPr lang="zh-CN" altLang="en-US" sz="1100" dirty="0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2140998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效率</a:t>
                  </a:r>
                  <a:r>
                    <a:rPr lang="en-US" altLang="zh-CN" sz="1100" dirty="0" smtClean="0"/>
                    <a:t>1/3</a:t>
                  </a:r>
                  <a:endParaRPr lang="zh-CN" altLang="en-US" sz="1100" dirty="0"/>
                </a:p>
              </p:txBody>
            </p:sp>
          </p:grpSp>
          <p:sp>
            <p:nvSpPr>
              <p:cNvPr id="17" name="矩形 16"/>
              <p:cNvSpPr/>
              <p:nvPr/>
            </p:nvSpPr>
            <p:spPr>
              <a:xfrm>
                <a:off x="3292318" y="3164144"/>
                <a:ext cx="830328" cy="967667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3357554" y="3234426"/>
                <a:ext cx="699856" cy="827102"/>
                <a:chOff x="2950346" y="3235911"/>
                <a:chExt cx="699856" cy="827102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2950346" y="3235911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 smtClean="0"/>
                    <a:t>收尾</a:t>
                  </a:r>
                  <a:endParaRPr lang="zh-CN" altLang="en-US" sz="1100" dirty="0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2950346" y="3699029"/>
                  <a:ext cx="69985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100" dirty="0"/>
                    <a:t>不收尾</a:t>
                  </a:r>
                </a:p>
              </p:txBody>
            </p:sp>
          </p:grpSp>
        </p:grpSp>
        <p:grpSp>
          <p:nvGrpSpPr>
            <p:cNvPr id="53" name="组合 52"/>
            <p:cNvGrpSpPr/>
            <p:nvPr/>
          </p:nvGrpSpPr>
          <p:grpSpPr>
            <a:xfrm>
              <a:off x="5278581" y="2766816"/>
              <a:ext cx="1127463" cy="1873188"/>
              <a:chOff x="5246703" y="2779439"/>
              <a:chExt cx="1127463" cy="1873188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246703" y="2779439"/>
                <a:ext cx="1127463" cy="1873188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电平映射模块</a:t>
                </a:r>
                <a:endParaRPr lang="zh-CN" altLang="en-US" sz="1100" dirty="0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5419552" y="2980664"/>
                <a:ext cx="803695" cy="1349405"/>
                <a:chOff x="4966790" y="3107922"/>
                <a:chExt cx="803695" cy="1349405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4975669" y="3107922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1bit/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4966790" y="359397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2bit/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966790" y="4093343"/>
                  <a:ext cx="794816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/>
                    <a:t>3bit/</a:t>
                  </a:r>
                  <a:r>
                    <a:rPr lang="zh-CN" altLang="en-US" sz="1100" dirty="0" smtClean="0"/>
                    <a:t>符号</a:t>
                  </a:r>
                  <a:endParaRPr lang="zh-CN" altLang="en-US" sz="1100" dirty="0"/>
                </a:p>
              </p:txBody>
            </p:sp>
          </p:grpSp>
        </p:grpSp>
        <p:grpSp>
          <p:nvGrpSpPr>
            <p:cNvPr id="56" name="组合 55"/>
            <p:cNvGrpSpPr/>
            <p:nvPr/>
          </p:nvGrpSpPr>
          <p:grpSpPr>
            <a:xfrm>
              <a:off x="6726354" y="3050901"/>
              <a:ext cx="1145220" cy="1305017"/>
              <a:chOff x="6667130" y="3090157"/>
              <a:chExt cx="1145220" cy="1305017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6667130" y="3090157"/>
                <a:ext cx="1145220" cy="130501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endParaRPr lang="en-US" altLang="zh-CN" sz="1100" dirty="0" smtClean="0"/>
              </a:p>
              <a:p>
                <a:pPr algn="ctr"/>
                <a:endParaRPr lang="en-US" altLang="zh-CN" sz="1100" dirty="0"/>
              </a:p>
              <a:p>
                <a:pPr algn="ctr"/>
                <a:r>
                  <a:rPr lang="zh-CN" altLang="en-US" sz="1100" dirty="0" smtClean="0"/>
                  <a:t>信道模块</a:t>
                </a:r>
                <a:endParaRPr lang="zh-CN" altLang="en-US" sz="1100" dirty="0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6764783" y="3207042"/>
                <a:ext cx="939554" cy="861876"/>
                <a:chOff x="5851863" y="3320985"/>
                <a:chExt cx="939554" cy="861876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5851863" y="3320985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 smtClean="0"/>
                    <a:t>每次使用都独立变化</a:t>
                  </a:r>
                  <a:endParaRPr lang="zh-CN" altLang="en-US" sz="1100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5851863" y="3818877"/>
                  <a:ext cx="939554" cy="3639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l-GR" altLang="zh-CN" sz="1100" dirty="0" smtClean="0"/>
                    <a:t>Φ</a:t>
                  </a:r>
                  <a:r>
                    <a:rPr lang="zh-CN" altLang="en-US" sz="1100" dirty="0"/>
                    <a:t>一</a:t>
                  </a:r>
                  <a:r>
                    <a:rPr lang="zh-CN" altLang="en-US" sz="1100" dirty="0" smtClean="0"/>
                    <a:t>次通信中都不变</a:t>
                  </a:r>
                  <a:endParaRPr lang="zh-CN" altLang="en-US" sz="1100" dirty="0"/>
                </a:p>
              </p:txBody>
            </p:sp>
          </p:grpSp>
        </p:grpSp>
        <p:sp>
          <p:nvSpPr>
            <p:cNvPr id="28" name="矩形 27"/>
            <p:cNvSpPr/>
            <p:nvPr/>
          </p:nvSpPr>
          <p:spPr>
            <a:xfrm>
              <a:off x="4377006" y="3521418"/>
              <a:ext cx="759532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 smtClean="0"/>
                <a:t>凿孔模块</a:t>
              </a:r>
              <a:endParaRPr lang="zh-CN" altLang="en-US" sz="11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1242900" y="3526651"/>
              <a:ext cx="84096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CRC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8192405" y="2385117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 smtClean="0"/>
                <a:t>硬</a:t>
              </a:r>
              <a:r>
                <a:rPr lang="zh-CN" altLang="en-US" sz="1100" dirty="0"/>
                <a:t>判决</a:t>
              </a:r>
              <a:r>
                <a:rPr lang="zh-CN" altLang="en-US" sz="1100" dirty="0" smtClean="0"/>
                <a:t>模块</a:t>
              </a:r>
              <a:endParaRPr lang="zh-CN" altLang="en-US" sz="1100" dirty="0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334448" y="2494625"/>
              <a:ext cx="623121" cy="572330"/>
              <a:chOff x="5851863" y="3313609"/>
              <a:chExt cx="623121" cy="572330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8192405" y="3705946"/>
              <a:ext cx="907205" cy="9595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endParaRPr lang="en-US" altLang="zh-CN" sz="1100" dirty="0" smtClean="0"/>
            </a:p>
            <a:p>
              <a:pPr algn="ctr"/>
              <a:endParaRPr lang="en-US" altLang="zh-CN" sz="1100" dirty="0"/>
            </a:p>
            <a:p>
              <a:pPr algn="ctr"/>
              <a:r>
                <a:rPr lang="zh-CN" altLang="en-US" sz="1100" dirty="0"/>
                <a:t>软</a:t>
              </a:r>
              <a:r>
                <a:rPr lang="zh-CN" altLang="en-US" sz="1100" dirty="0" smtClean="0"/>
                <a:t>判决模块</a:t>
              </a:r>
              <a:endParaRPr lang="zh-CN" altLang="en-US" sz="1100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8334448" y="3815454"/>
              <a:ext cx="623121" cy="572330"/>
              <a:chOff x="5851863" y="3313609"/>
              <a:chExt cx="623121" cy="572330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5851863" y="3313609"/>
                <a:ext cx="623121" cy="2130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已知</a:t>
                </a:r>
                <a:endParaRPr lang="zh-CN" altLang="en-US" sz="1100" dirty="0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5851863" y="3651677"/>
                <a:ext cx="623121" cy="23426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CN" sz="1100" dirty="0" smtClean="0"/>
                  <a:t>Φ</a:t>
                </a:r>
                <a:r>
                  <a:rPr lang="zh-CN" altLang="en-US" sz="1100" dirty="0" smtClean="0"/>
                  <a:t>未知</a:t>
                </a:r>
                <a:endParaRPr lang="zh-CN" altLang="en-US" sz="1100" dirty="0"/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9337104" y="3509610"/>
              <a:ext cx="760850" cy="3639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/>
                <a:t>译码</a:t>
              </a:r>
              <a:r>
                <a:rPr lang="zh-CN" altLang="en-US" sz="1100" dirty="0" smtClean="0"/>
                <a:t>序列</a:t>
              </a:r>
              <a:endParaRPr lang="zh-CN" altLang="en-US" sz="1100" dirty="0"/>
            </a:p>
          </p:txBody>
        </p:sp>
        <p:cxnSp>
          <p:nvCxnSpPr>
            <p:cNvPr id="44" name="直接箭头连接符 43"/>
            <p:cNvCxnSpPr>
              <a:stCxn id="4" idx="3"/>
              <a:endCxn id="30" idx="1"/>
            </p:cNvCxnSpPr>
            <p:nvPr/>
          </p:nvCxnSpPr>
          <p:spPr>
            <a:xfrm>
              <a:off x="987985" y="3708643"/>
              <a:ext cx="2549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30" idx="3"/>
              <a:endCxn id="11" idx="1"/>
            </p:cNvCxnSpPr>
            <p:nvPr/>
          </p:nvCxnSpPr>
          <p:spPr>
            <a:xfrm flipV="1">
              <a:off x="2083860" y="3704934"/>
              <a:ext cx="300896" cy="37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/>
            <p:cNvCxnSpPr>
              <a:stCxn id="11" idx="3"/>
              <a:endCxn id="28" idx="1"/>
            </p:cNvCxnSpPr>
            <p:nvPr/>
          </p:nvCxnSpPr>
          <p:spPr>
            <a:xfrm flipV="1">
              <a:off x="4213556" y="3703410"/>
              <a:ext cx="163450" cy="15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28" idx="3"/>
              <a:endCxn id="22" idx="1"/>
            </p:cNvCxnSpPr>
            <p:nvPr/>
          </p:nvCxnSpPr>
          <p:spPr>
            <a:xfrm>
              <a:off x="5136538" y="3703410"/>
              <a:ext cx="1420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>
              <a:stCxn id="22" idx="3"/>
              <a:endCxn id="27" idx="1"/>
            </p:cNvCxnSpPr>
            <p:nvPr/>
          </p:nvCxnSpPr>
          <p:spPr>
            <a:xfrm>
              <a:off x="6406044" y="3703410"/>
              <a:ext cx="3203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/>
            <p:cNvCxnSpPr>
              <a:stCxn id="27" idx="3"/>
              <a:endCxn id="31" idx="1"/>
            </p:cNvCxnSpPr>
            <p:nvPr/>
          </p:nvCxnSpPr>
          <p:spPr>
            <a:xfrm flipV="1">
              <a:off x="7871574" y="2864883"/>
              <a:ext cx="320831" cy="838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stCxn id="27" idx="3"/>
              <a:endCxn id="36" idx="1"/>
            </p:cNvCxnSpPr>
            <p:nvPr/>
          </p:nvCxnSpPr>
          <p:spPr>
            <a:xfrm>
              <a:off x="7871574" y="3703410"/>
              <a:ext cx="320831" cy="48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31" idx="3"/>
              <a:endCxn id="40" idx="1"/>
            </p:cNvCxnSpPr>
            <p:nvPr/>
          </p:nvCxnSpPr>
          <p:spPr>
            <a:xfrm>
              <a:off x="9099610" y="2864883"/>
              <a:ext cx="237494" cy="8267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36" idx="3"/>
              <a:endCxn id="40" idx="1"/>
            </p:cNvCxnSpPr>
            <p:nvPr/>
          </p:nvCxnSpPr>
          <p:spPr>
            <a:xfrm flipV="1">
              <a:off x="9099610" y="3691602"/>
              <a:ext cx="237494" cy="494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97483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分析和结果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98699"/>
          </a:xfrm>
        </p:spPr>
        <p:txBody>
          <a:bodyPr/>
          <a:lstStyle/>
          <a:p>
            <a:r>
              <a:rPr lang="zh-CN" altLang="en-US" dirty="0" smtClean="0"/>
              <a:t>统计误比特率与信噪比的关系，用</a:t>
            </a:r>
            <a:r>
              <a:rPr lang="en-US" altLang="zh-CN" dirty="0" smtClean="0"/>
              <a:t>CRC</a:t>
            </a:r>
            <a:r>
              <a:rPr lang="zh-CN" altLang="en-US" dirty="0" smtClean="0"/>
              <a:t>统计误块率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77343" y="1930400"/>
            <a:ext cx="29356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坐标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横坐标</a:t>
            </a:r>
            <a:r>
              <a:rPr lang="en-US" altLang="zh-CN" sz="1400" dirty="0" smtClean="0"/>
              <a:t>σ:0.1~1</a:t>
            </a:r>
          </a:p>
          <a:p>
            <a:pPr lvl="1"/>
            <a:r>
              <a:rPr lang="zh-CN" altLang="en-US" sz="1400" dirty="0"/>
              <a:t>纵坐标信噪比（上）、误块率（下）</a:t>
            </a:r>
            <a:r>
              <a:rPr lang="en-US" altLang="zh-CN" sz="1400" dirty="0"/>
              <a:t>:</a:t>
            </a:r>
            <a:r>
              <a:rPr lang="zh-CN" altLang="en-US" sz="1400" dirty="0"/>
              <a:t>对数坐标</a:t>
            </a:r>
            <a:endParaRPr lang="en-US" altLang="zh-CN" sz="1400" dirty="0"/>
          </a:p>
          <a:p>
            <a:r>
              <a:rPr lang="zh-CN" altLang="en-US" dirty="0" smtClean="0"/>
              <a:t>参数</a:t>
            </a:r>
            <a:r>
              <a:rPr lang="en-US" altLang="zh-CN" dirty="0" smtClean="0"/>
              <a:t>:</a:t>
            </a:r>
          </a:p>
          <a:p>
            <a:pPr lvl="1"/>
            <a:r>
              <a:rPr lang="zh-CN" altLang="en-US" sz="1400" dirty="0" smtClean="0"/>
              <a:t>序列长度</a:t>
            </a:r>
            <a:r>
              <a:rPr lang="en-US" altLang="zh-CN" sz="1400" dirty="0" smtClean="0"/>
              <a:t>1200</a:t>
            </a:r>
            <a:endParaRPr lang="en-US" altLang="zh-CN" sz="1400" dirty="0" smtClean="0"/>
          </a:p>
          <a:p>
            <a:pPr lvl="1"/>
            <a:r>
              <a:rPr lang="zh-CN" altLang="en-US" sz="1400" dirty="0" smtClean="0"/>
              <a:t>收尾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卷积</a:t>
            </a:r>
            <a:r>
              <a:rPr lang="zh-CN" altLang="en-US" sz="1400" dirty="0" smtClean="0"/>
              <a:t>编码效率</a:t>
            </a:r>
            <a:r>
              <a:rPr lang="en-US" altLang="zh-CN" sz="1400" dirty="0" smtClean="0"/>
              <a:t>1/3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3</a:t>
            </a:r>
            <a:r>
              <a:rPr lang="en-US" altLang="zh-CN" sz="1400" dirty="0" smtClean="0"/>
              <a:t>bit</a:t>
            </a:r>
            <a:r>
              <a:rPr lang="en-US" altLang="zh-CN" sz="1400" dirty="0" smtClean="0"/>
              <a:t>/</a:t>
            </a:r>
            <a:r>
              <a:rPr lang="zh-CN" altLang="en-US" sz="1400" dirty="0" smtClean="0"/>
              <a:t>符号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φ</a:t>
            </a:r>
            <a:r>
              <a:rPr lang="zh-CN" altLang="en-US" sz="1400" dirty="0" smtClean="0"/>
              <a:t>每次使用信道均独立变化</a:t>
            </a:r>
            <a:endParaRPr lang="en-US" altLang="zh-CN" sz="1400" dirty="0" smtClean="0"/>
          </a:p>
          <a:p>
            <a:pPr lvl="1"/>
            <a:r>
              <a:rPr lang="en-US" altLang="zh-CN" sz="1400" dirty="0"/>
              <a:t>θ</a:t>
            </a:r>
            <a:r>
              <a:rPr lang="en-US" altLang="zh-CN" sz="1400" dirty="0" smtClean="0"/>
              <a:t>=π/6</a:t>
            </a:r>
          </a:p>
          <a:p>
            <a:pPr lvl="1"/>
            <a:r>
              <a:rPr lang="en-US" altLang="zh-CN" sz="1400" dirty="0" smtClean="0"/>
              <a:t>10bit</a:t>
            </a:r>
            <a:r>
              <a:rPr lang="zh-CN" altLang="en-US" sz="1400" dirty="0" smtClean="0"/>
              <a:t>一组</a:t>
            </a:r>
            <a:endParaRPr lang="en-US" altLang="zh-CN" sz="1400" dirty="0" smtClean="0"/>
          </a:p>
          <a:p>
            <a:pPr lvl="1"/>
            <a:r>
              <a:rPr lang="en-US" altLang="zh-CN" sz="1400" dirty="0" smtClean="0"/>
              <a:t>4</a:t>
            </a:r>
            <a:r>
              <a:rPr lang="zh-CN" altLang="en-US" sz="1400" dirty="0" smtClean="0"/>
              <a:t>阶</a:t>
            </a:r>
            <a:r>
              <a:rPr lang="zh-CN" altLang="en-US" sz="1400" dirty="0" smtClean="0"/>
              <a:t>生成多项式</a:t>
            </a:r>
            <a:endParaRPr lang="en-US" altLang="zh-CN" sz="1400" dirty="0" smtClean="0"/>
          </a:p>
          <a:p>
            <a:pPr lvl="1"/>
            <a:r>
              <a:rPr lang="zh-CN" altLang="en-US" sz="1400" dirty="0"/>
              <a:t>凿孔</a:t>
            </a:r>
            <a:r>
              <a:rPr lang="zh-CN" altLang="en-US" sz="1400" dirty="0" smtClean="0"/>
              <a:t>间隔</a:t>
            </a:r>
            <a:r>
              <a:rPr lang="en-US" altLang="zh-CN" sz="1400" dirty="0" smtClean="0"/>
              <a:t>4</a:t>
            </a:r>
            <a:endParaRPr lang="zh-CN" altLang="en-US" sz="1400" dirty="0"/>
          </a:p>
        </p:txBody>
      </p:sp>
      <p:pic>
        <p:nvPicPr>
          <p:cNvPr id="6" name="图片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584" y="1507263"/>
            <a:ext cx="8802333" cy="5350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4478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第一部分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曾睿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卷积编码模块</a:t>
            </a:r>
            <a:r>
              <a:rPr lang="zh-CN" altLang="en-US" dirty="0"/>
              <a:t>、</a:t>
            </a:r>
            <a:r>
              <a:rPr lang="zh-CN" altLang="en-US" dirty="0" smtClean="0"/>
              <a:t>电平</a:t>
            </a:r>
            <a:r>
              <a:rPr lang="zh-CN" altLang="en-US" dirty="0"/>
              <a:t>映射</a:t>
            </a:r>
            <a:r>
              <a:rPr lang="zh-CN" altLang="en-US" dirty="0" smtClean="0"/>
              <a:t>模块</a:t>
            </a:r>
            <a:r>
              <a:rPr lang="zh-CN" altLang="en-US" dirty="0"/>
              <a:t>、</a:t>
            </a:r>
            <a:r>
              <a:rPr lang="zh-CN" altLang="en-US" dirty="0" smtClean="0"/>
              <a:t>信道模块</a:t>
            </a:r>
            <a:r>
              <a:rPr lang="zh-CN" altLang="en-US" dirty="0"/>
              <a:t>、</a:t>
            </a:r>
            <a:r>
              <a:rPr lang="zh-CN" altLang="en-US" dirty="0" smtClean="0"/>
              <a:t>收发</a:t>
            </a:r>
            <a:r>
              <a:rPr lang="zh-CN" altLang="en-US" dirty="0"/>
              <a:t>端星座图</a:t>
            </a:r>
            <a:endParaRPr lang="en-US" altLang="zh-CN" sz="1200" dirty="0" smtClean="0"/>
          </a:p>
          <a:p>
            <a:r>
              <a:rPr lang="zh-CN" altLang="en-US" dirty="0"/>
              <a:t>第二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雷城乐阳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CRC</a:t>
            </a:r>
            <a:r>
              <a:rPr lang="zh-CN" altLang="en-US" dirty="0" smtClean="0"/>
              <a:t>模块、凿孔模块</a:t>
            </a:r>
            <a:endParaRPr lang="en-US" altLang="zh-CN" dirty="0" smtClean="0"/>
          </a:p>
          <a:p>
            <a:r>
              <a:rPr lang="zh-CN" altLang="en-US" dirty="0"/>
              <a:t>第三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王传瑞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软硬判决模块</a:t>
            </a:r>
            <a:endParaRPr lang="en-US" altLang="zh-CN" dirty="0" smtClean="0"/>
          </a:p>
          <a:p>
            <a:r>
              <a:rPr lang="zh-CN" altLang="en-US" dirty="0"/>
              <a:t>第四</a:t>
            </a:r>
            <a:r>
              <a:rPr lang="zh-CN" altLang="en-US" dirty="0" smtClean="0"/>
              <a:t>部分</a:t>
            </a:r>
            <a:r>
              <a:rPr lang="en-US" altLang="zh-CN" dirty="0" smtClean="0"/>
              <a:t>:</a:t>
            </a:r>
            <a:r>
              <a:rPr lang="zh-CN" altLang="en-US" dirty="0" smtClean="0"/>
              <a:t>辜俊皓</a:t>
            </a:r>
            <a:endParaRPr lang="en-US" altLang="zh-CN" dirty="0" smtClean="0"/>
          </a:p>
          <a:p>
            <a:pPr lvl="1"/>
            <a:r>
              <a:rPr lang="zh-CN" altLang="en-US" dirty="0"/>
              <a:t>软硬判决模块</a:t>
            </a:r>
          </a:p>
          <a:p>
            <a:pPr lvl="1"/>
            <a:r>
              <a:rPr lang="zh-CN" altLang="en-US" dirty="0" smtClean="0"/>
              <a:t>维特比译码模块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622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59580" y="1559511"/>
            <a:ext cx="8596668" cy="3403600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模块解析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36439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>
            <a:noAutofit/>
          </a:bodyPr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卷积编码效率</a:t>
            </a:r>
            <a:r>
              <a:rPr lang="en-US" altLang="zh-CN" dirty="0"/>
              <a:t>eff: 2</a:t>
            </a:r>
            <a:r>
              <a:rPr lang="zh-CN" altLang="en-US" dirty="0"/>
              <a:t>代表</a:t>
            </a:r>
            <a:r>
              <a:rPr lang="en-US" altLang="zh-CN" dirty="0"/>
              <a:t>1/2,3</a:t>
            </a:r>
            <a:r>
              <a:rPr lang="zh-CN" altLang="en-US" dirty="0"/>
              <a:t>代表</a:t>
            </a:r>
            <a:r>
              <a:rPr lang="en-US" altLang="zh-CN" dirty="0"/>
              <a:t>1/3</a:t>
            </a:r>
          </a:p>
          <a:p>
            <a:pPr lvl="1"/>
            <a:r>
              <a:rPr lang="en-US" altLang="zh-CN" dirty="0"/>
              <a:t>3.</a:t>
            </a:r>
            <a:r>
              <a:rPr lang="zh-CN" altLang="en-US" dirty="0"/>
              <a:t>收尾</a:t>
            </a:r>
            <a:r>
              <a:rPr lang="en-US" altLang="zh-CN" dirty="0"/>
              <a:t>tail  1</a:t>
            </a:r>
            <a:r>
              <a:rPr lang="zh-CN" altLang="en-US" dirty="0"/>
              <a:t>代表收尾，</a:t>
            </a:r>
            <a:r>
              <a:rPr lang="en-US" altLang="zh-CN" dirty="0"/>
              <a:t>0</a:t>
            </a:r>
            <a:r>
              <a:rPr lang="zh-CN" altLang="en-US" dirty="0"/>
              <a:t>代表不收尾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有限长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 smtClean="0"/>
              <a:t>output</a:t>
            </a:r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定义输入</a:t>
            </a:r>
            <a:r>
              <a:rPr lang="en-US" altLang="zh-CN" dirty="0"/>
              <a:t>input=[1,1,0,0];</a:t>
            </a:r>
            <a:r>
              <a:rPr lang="zh-CN" altLang="en-US" dirty="0"/>
              <a:t>将其写成</a:t>
            </a:r>
            <a:r>
              <a:rPr lang="en-US" altLang="zh-CN" dirty="0"/>
              <a:t>[1,1,0,0</a:t>
            </a:r>
            <a:r>
              <a:rPr lang="en-US" altLang="zh-CN" dirty="0" smtClean="0"/>
              <a:t>;</a:t>
            </a:r>
            <a:r>
              <a:rPr lang="en-US" altLang="zh-CN" dirty="0"/>
              <a:t> 0,1,1,0</a:t>
            </a:r>
            <a:r>
              <a:rPr lang="en-US" altLang="zh-CN" dirty="0" smtClean="0"/>
              <a:t>;</a:t>
            </a:r>
            <a:r>
              <a:rPr lang="en-US" altLang="zh-CN" dirty="0"/>
              <a:t> 0,0,1,1;</a:t>
            </a:r>
            <a:r>
              <a:rPr lang="en-US" altLang="zh-CN" dirty="0" smtClean="0"/>
              <a:t>0,0,0,1;]</a:t>
            </a:r>
            <a:r>
              <a:rPr lang="zh-CN" altLang="en-US" dirty="0"/>
              <a:t>的形式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 smtClean="0"/>
              <a:t>其中</a:t>
            </a:r>
            <a:r>
              <a:rPr lang="zh-CN" altLang="en-US" dirty="0"/>
              <a:t>第</a:t>
            </a:r>
            <a:r>
              <a:rPr lang="zh-CN" altLang="en-US" dirty="0" smtClean="0"/>
              <a:t>一行</a:t>
            </a:r>
            <a:r>
              <a:rPr lang="zh-CN" altLang="en-US" dirty="0"/>
              <a:t>是</a:t>
            </a:r>
            <a:r>
              <a:rPr lang="zh-CN" altLang="en-US" dirty="0" smtClean="0"/>
              <a:t>输入，第二行是</a:t>
            </a:r>
            <a:r>
              <a:rPr lang="en-US" altLang="zh-CN" dirty="0" smtClean="0"/>
              <a:t>[0,input(1:L-1)]</a:t>
            </a:r>
            <a:r>
              <a:rPr lang="zh-CN" altLang="en-US" dirty="0" smtClean="0"/>
              <a:t>，第三行是</a:t>
            </a:r>
            <a:r>
              <a:rPr lang="en-US" altLang="zh-CN" dirty="0" smtClean="0"/>
              <a:t>[0,0,input(1:L-2)]</a:t>
            </a:r>
            <a:r>
              <a:rPr lang="zh-CN" altLang="en-US" dirty="0" smtClean="0"/>
              <a:t>，第四行是</a:t>
            </a:r>
            <a:r>
              <a:rPr lang="en-US" altLang="zh-CN" dirty="0" smtClean="0"/>
              <a:t>[0,0,0,input(1:L-3)]</a:t>
            </a:r>
            <a:r>
              <a:rPr lang="zh-CN" altLang="en-US" dirty="0" smtClean="0"/>
              <a:t>。令</a:t>
            </a:r>
            <a:r>
              <a:rPr lang="en-US" altLang="zh-CN" dirty="0" smtClean="0"/>
              <a:t>L=4.</a:t>
            </a:r>
          </a:p>
          <a:p>
            <a:pPr lvl="1"/>
            <a:r>
              <a:rPr lang="zh-CN" altLang="en-US" dirty="0" smtClean="0"/>
              <a:t>第一列为</a:t>
            </a:r>
            <a:r>
              <a:rPr lang="zh-CN" altLang="en-US" dirty="0"/>
              <a:t>卷积编码器传入了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</a:t>
            </a:r>
            <a:r>
              <a:rPr lang="zh-CN" altLang="en-US" dirty="0" smtClean="0"/>
              <a:t>情况</a:t>
            </a:r>
            <a:endParaRPr lang="en-US" altLang="zh-CN" dirty="0"/>
          </a:p>
          <a:p>
            <a:pPr lvl="1"/>
            <a:r>
              <a:rPr lang="zh-CN" altLang="en-US" dirty="0" smtClean="0"/>
              <a:t>第二列为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2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第三列为</a:t>
            </a:r>
            <a:r>
              <a:rPr lang="zh-CN" altLang="en-US" dirty="0"/>
              <a:t>卷积编码器只传入</a:t>
            </a:r>
            <a:r>
              <a:rPr lang="zh-CN" altLang="en-US" dirty="0" smtClean="0"/>
              <a:t>了</a:t>
            </a:r>
            <a:r>
              <a:rPr lang="en-US" altLang="zh-CN" dirty="0"/>
              <a:t>3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pPr lvl="1"/>
            <a:r>
              <a:rPr lang="zh-CN" altLang="en-US" dirty="0" smtClean="0"/>
              <a:t>第四列为</a:t>
            </a:r>
            <a:r>
              <a:rPr lang="zh-CN" altLang="en-US" dirty="0"/>
              <a:t>卷积</a:t>
            </a:r>
            <a:r>
              <a:rPr lang="zh-CN" altLang="en-US" dirty="0" smtClean="0"/>
              <a:t>编码器传入了</a:t>
            </a:r>
            <a:r>
              <a:rPr lang="en-US" altLang="zh-CN" dirty="0"/>
              <a:t>4</a:t>
            </a:r>
            <a:r>
              <a:rPr lang="zh-CN" altLang="en-US" dirty="0" smtClean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的情况</a:t>
            </a:r>
            <a:endParaRPr lang="en-US" altLang="zh-CN" dirty="0"/>
          </a:p>
          <a:p>
            <a:r>
              <a:rPr lang="zh-CN" altLang="en-US" dirty="0" smtClean="0"/>
              <a:t>让卷积编码矩阵</a:t>
            </a:r>
            <a:r>
              <a:rPr lang="en-US" altLang="zh-CN" dirty="0" smtClean="0"/>
              <a:t>G</a:t>
            </a:r>
            <a:r>
              <a:rPr lang="zh-CN" altLang="en-US" dirty="0" smtClean="0"/>
              <a:t>左乘更新后的</a:t>
            </a:r>
            <a:r>
              <a:rPr lang="en-US" altLang="zh-CN" dirty="0" smtClean="0"/>
              <a:t>input</a:t>
            </a:r>
            <a:r>
              <a:rPr lang="zh-CN" altLang="en-US" dirty="0" smtClean="0"/>
              <a:t>矩阵，对</a:t>
            </a:r>
            <a:r>
              <a:rPr lang="zh-CN" altLang="en-US" dirty="0"/>
              <a:t>乘</a:t>
            </a:r>
            <a:r>
              <a:rPr lang="zh-CN" altLang="en-US" dirty="0" smtClean="0"/>
              <a:t>后的矩阵按</a:t>
            </a:r>
            <a:r>
              <a:rPr lang="zh-CN" altLang="en-US" dirty="0"/>
              <a:t>列向量组合得到结果</a:t>
            </a:r>
            <a:endParaRPr lang="en-US" altLang="zh-CN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929120130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650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卷积编码模块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</p:spPr>
            <p:txBody>
              <a:bodyPr>
                <a:noAutofit/>
              </a:bodyPr>
              <a:lstStyle/>
              <a:p>
                <a:r>
                  <a:rPr lang="zh-CN" altLang="en-US" dirty="0" smtClean="0"/>
                  <a:t>举例说明</a:t>
                </a:r>
                <a:r>
                  <a:rPr lang="en-US" altLang="zh-CN" dirty="0" smtClean="0"/>
                  <a:t>:</a:t>
                </a:r>
              </a:p>
              <a:p>
                <a:r>
                  <a:rPr lang="zh-CN" altLang="zh-CN" dirty="0"/>
                  <a:t>考虑编码效率为</a:t>
                </a:r>
                <a:r>
                  <a:rPr lang="en-US" altLang="zh-CN" dirty="0"/>
                  <a:t>1/3</a:t>
                </a:r>
                <a:r>
                  <a:rPr lang="zh-CN" altLang="zh-CN" dirty="0"/>
                  <a:t>时，生成矩阵为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4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en-US" dirty="0" smtClean="0"/>
                  <a:t>对输入序列</a:t>
                </a:r>
                <a:r>
                  <a:rPr lang="en-US" altLang="zh-CN" dirty="0" smtClean="0"/>
                  <a:t>s</a:t>
                </a:r>
                <a:r>
                  <a:rPr lang="en-US" altLang="zh-CN" dirty="0"/>
                  <a:t>(</a:t>
                </a:r>
                <a:r>
                  <a:rPr lang="zh-CN" altLang="zh-CN" dirty="0"/>
                  <a:t>已经收尾处理过，长度为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，下标从</a:t>
                </a:r>
                <a:r>
                  <a:rPr lang="en-US" altLang="zh-CN" dirty="0"/>
                  <a:t>1</a:t>
                </a:r>
                <a:r>
                  <a:rPr lang="zh-CN" altLang="zh-CN" dirty="0"/>
                  <a:t>开始</a:t>
                </a:r>
                <a:r>
                  <a:rPr lang="en-US" altLang="zh-CN" dirty="0"/>
                  <a:t>)</a:t>
                </a:r>
                <a:r>
                  <a:rPr lang="zh-CN" altLang="en-US" dirty="0" smtClean="0"/>
                  <a:t>，</a:t>
                </a:r>
                <a:r>
                  <a:rPr lang="zh-CN" altLang="zh-CN" dirty="0" smtClean="0"/>
                  <a:t>生成</a:t>
                </a:r>
                <a:r>
                  <a:rPr lang="zh-CN" altLang="zh-CN" dirty="0"/>
                  <a:t>一个</a:t>
                </a:r>
                <a:r>
                  <a:rPr lang="en-US" altLang="zh-CN" dirty="0"/>
                  <a:t>4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的矩阵</a:t>
                </a:r>
                <a:r>
                  <a:rPr lang="en-US" altLang="zh-CN" dirty="0"/>
                  <a:t>S=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[4]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−1]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−2]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−3]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/>
              </a:p>
              <a:p>
                <a:r>
                  <a:rPr lang="zh-CN" altLang="zh-CN" dirty="0"/>
                  <a:t>然后让</a:t>
                </a:r>
                <a:r>
                  <a:rPr lang="en-US" altLang="zh-CN" dirty="0"/>
                  <a:t>G</a:t>
                </a:r>
                <a:r>
                  <a:rPr lang="zh-CN" altLang="zh-CN" dirty="0"/>
                  <a:t>左乘</a:t>
                </a:r>
                <a:r>
                  <a:rPr lang="en-US" altLang="zh-CN" dirty="0"/>
                  <a:t>S</a:t>
                </a:r>
                <a:r>
                  <a:rPr lang="zh-CN" altLang="zh-CN" dirty="0"/>
                  <a:t>，就可以得到一个</a:t>
                </a:r>
                <a:r>
                  <a:rPr lang="en-US" altLang="zh-CN" dirty="0"/>
                  <a:t>3</a:t>
                </a:r>
                <a:r>
                  <a:rPr lang="zh-CN" altLang="zh-CN" dirty="0"/>
                  <a:t>×</a:t>
                </a:r>
                <a:r>
                  <a:rPr lang="en-US" altLang="zh-CN" dirty="0"/>
                  <a:t>L</a:t>
                </a:r>
                <a:r>
                  <a:rPr lang="zh-CN" altLang="zh-CN" dirty="0"/>
                  <a:t>的编码矩阵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，然后矩阵</a:t>
                </a:r>
                <a:r>
                  <a:rPr lang="en-US" altLang="zh-CN" dirty="0"/>
                  <a:t>D</a:t>
                </a:r>
                <a:r>
                  <a:rPr lang="zh-CN" altLang="zh-CN" dirty="0"/>
                  <a:t>的每一列就是每次卷积编码器的输出。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270000"/>
                <a:ext cx="8596668" cy="3880773"/>
              </a:xfrm>
              <a:blipFill>
                <a:blip r:embed="rId2"/>
                <a:stretch>
                  <a:fillRect l="-142" t="-10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图示 3"/>
          <p:cNvGraphicFramePr/>
          <p:nvPr>
            <p:extLst/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5653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电平映射模块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50376"/>
            <a:ext cx="8596668" cy="3880773"/>
          </a:xfrm>
        </p:spPr>
        <p:txBody>
          <a:bodyPr/>
          <a:lstStyle/>
          <a:p>
            <a:r>
              <a:rPr lang="zh-CN" altLang="en-US" dirty="0"/>
              <a:t>输入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卷积编码后的</a:t>
            </a:r>
            <a:r>
              <a:rPr lang="en-US" altLang="zh-CN" dirty="0"/>
              <a:t>01</a:t>
            </a:r>
            <a:r>
              <a:rPr lang="zh-CN" altLang="en-US" dirty="0"/>
              <a:t>序列</a:t>
            </a:r>
            <a:r>
              <a:rPr lang="en-US" altLang="zh-CN" dirty="0"/>
              <a:t>input</a:t>
            </a:r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电平映射模式</a:t>
            </a:r>
            <a:r>
              <a:rPr lang="en-US" altLang="zh-CN" dirty="0"/>
              <a:t>mode: 1:1bit/</a:t>
            </a:r>
            <a:r>
              <a:rPr lang="zh-CN" altLang="en-US" dirty="0"/>
              <a:t>符号   </a:t>
            </a:r>
            <a:r>
              <a:rPr lang="en-US" altLang="zh-CN" dirty="0"/>
              <a:t>2bit:</a:t>
            </a:r>
            <a:r>
              <a:rPr lang="zh-CN" altLang="en-US" dirty="0"/>
              <a:t>符号     </a:t>
            </a:r>
            <a:r>
              <a:rPr lang="en-US" altLang="zh-CN" dirty="0"/>
              <a:t>3bit:</a:t>
            </a:r>
            <a:r>
              <a:rPr lang="zh-CN" altLang="en-US" dirty="0"/>
              <a:t>符号</a:t>
            </a:r>
          </a:p>
          <a:p>
            <a:r>
              <a:rPr lang="zh-CN" altLang="en-US" dirty="0"/>
              <a:t>输出</a:t>
            </a:r>
            <a:r>
              <a:rPr lang="en-US" altLang="zh-CN" dirty="0"/>
              <a:t>:</a:t>
            </a:r>
            <a:r>
              <a:rPr lang="zh-CN" altLang="en-US" dirty="0"/>
              <a:t>映射的电平符号序列</a:t>
            </a:r>
            <a:r>
              <a:rPr lang="en-US" altLang="zh-CN" dirty="0"/>
              <a:t>output</a:t>
            </a:r>
          </a:p>
          <a:p>
            <a:endParaRPr lang="en-US" altLang="zh-CN" dirty="0"/>
          </a:p>
          <a:p>
            <a:r>
              <a:rPr lang="zh-CN" altLang="en-US" dirty="0"/>
              <a:t>思路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G</a:t>
            </a:r>
            <a:r>
              <a:rPr lang="zh-CN" altLang="en-US" dirty="0"/>
              <a:t>代表从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2^bit-1</a:t>
            </a:r>
            <a:r>
              <a:rPr lang="zh-CN" altLang="en-US" dirty="0"/>
              <a:t>对应编号的电平值，将输入的序列每</a:t>
            </a:r>
            <a:r>
              <a:rPr lang="en-US" altLang="zh-CN" dirty="0"/>
              <a:t>mode</a:t>
            </a:r>
            <a:r>
              <a:rPr lang="zh-CN" altLang="en-US" dirty="0"/>
              <a:t>个</a:t>
            </a:r>
            <a:r>
              <a:rPr lang="en-US" altLang="zh-CN" dirty="0"/>
              <a:t>bit</a:t>
            </a:r>
            <a:r>
              <a:rPr lang="zh-CN" altLang="en-US" dirty="0"/>
              <a:t>集合起来，查找对应的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电平与编码的对应关系见星座图</a:t>
            </a:r>
            <a:r>
              <a:rPr lang="en-US" altLang="zh-CN" dirty="0"/>
              <a:t>.</a:t>
            </a:r>
            <a:r>
              <a:rPr lang="en-US" altLang="zh-CN" dirty="0" err="1"/>
              <a:t>png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807713272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3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发端星座图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6066" y="1428304"/>
            <a:ext cx="11229942" cy="5612130"/>
          </a:xfrm>
          <a:prstGeom prst="rect">
            <a:avLst/>
          </a:prstGeom>
        </p:spPr>
      </p:pic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124898444"/>
              </p:ext>
            </p:extLst>
          </p:nvPr>
        </p:nvGraphicFramePr>
        <p:xfrm>
          <a:off x="265343" y="66624"/>
          <a:ext cx="5478509" cy="425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041119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1660</TotalTime>
  <Words>2363</Words>
  <Application>Microsoft Office PowerPoint</Application>
  <PresentationFormat>宽屏</PresentationFormat>
  <Paragraphs>514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等线</vt:lpstr>
      <vt:lpstr>方正姚体</vt:lpstr>
      <vt:lpstr>华文新魏</vt:lpstr>
      <vt:lpstr>Arial</vt:lpstr>
      <vt:lpstr>Cambria Math</vt:lpstr>
      <vt:lpstr>Trebuchet MS</vt:lpstr>
      <vt:lpstr>Wingdings 3</vt:lpstr>
      <vt:lpstr>平面</vt:lpstr>
      <vt:lpstr>第一次编程实验</vt:lpstr>
      <vt:lpstr>目录</vt:lpstr>
      <vt:lpstr>设计流程图</vt:lpstr>
      <vt:lpstr>分工</vt:lpstr>
      <vt:lpstr>模块解析</vt:lpstr>
      <vt:lpstr>卷积编码模块</vt:lpstr>
      <vt:lpstr>卷积编码模块</vt:lpstr>
      <vt:lpstr>电平映射模块</vt:lpstr>
      <vt:lpstr>发端星座图</vt:lpstr>
      <vt:lpstr>收端星座图</vt:lpstr>
      <vt:lpstr>收端星座图</vt:lpstr>
      <vt:lpstr>收端星座图</vt:lpstr>
      <vt:lpstr>信道模块</vt:lpstr>
      <vt:lpstr>CRC模块</vt:lpstr>
      <vt:lpstr>CRC模块</vt:lpstr>
      <vt:lpstr>凿孔模块</vt:lpstr>
      <vt:lpstr>判决模块</vt:lpstr>
      <vt:lpstr>判决模块</vt:lpstr>
      <vt:lpstr>判决模块</vt:lpstr>
      <vt:lpstr>软硬判决具体实现 hard_judge.m, soft_judge.m</vt:lpstr>
      <vt:lpstr>PowerPoint 演示文稿</vt:lpstr>
      <vt:lpstr>PowerPoint 演示文稿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  <vt:lpstr>分析和结果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zeng rui</dc:creator>
  <cp:lastModifiedBy>zeng rui</cp:lastModifiedBy>
  <cp:revision>149</cp:revision>
  <dcterms:created xsi:type="dcterms:W3CDTF">2019-10-15T14:25:56Z</dcterms:created>
  <dcterms:modified xsi:type="dcterms:W3CDTF">2019-10-22T14:42:43Z</dcterms:modified>
</cp:coreProperties>
</file>

<file path=docProps/thumbnail.jpeg>
</file>